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9"/>
  </p:notesMasterIdLst>
  <p:handoutMasterIdLst>
    <p:handoutMasterId r:id="rId20"/>
  </p:handoutMasterIdLst>
  <p:sldIdLst>
    <p:sldId id="264" r:id="rId2"/>
    <p:sldId id="272" r:id="rId3"/>
    <p:sldId id="256" r:id="rId4"/>
    <p:sldId id="269" r:id="rId5"/>
    <p:sldId id="257" r:id="rId6"/>
    <p:sldId id="274" r:id="rId7"/>
    <p:sldId id="276" r:id="rId8"/>
    <p:sldId id="277" r:id="rId9"/>
    <p:sldId id="259" r:id="rId10"/>
    <p:sldId id="278" r:id="rId11"/>
    <p:sldId id="279" r:id="rId12"/>
    <p:sldId id="282" r:id="rId13"/>
    <p:sldId id="260" r:id="rId14"/>
    <p:sldId id="261" r:id="rId15"/>
    <p:sldId id="262" r:id="rId16"/>
    <p:sldId id="268" r:id="rId17"/>
    <p:sldId id="283" r:id="rId18"/>
  </p:sldIdLst>
  <p:sldSz cx="13004800" cy="9753600"/>
  <p:notesSz cx="6950075" cy="9236075"/>
  <p:defaultTextStyle>
    <a:defPPr>
      <a:defRPr lang="en-US"/>
    </a:defPPr>
    <a:lvl1pPr algn="l" rtl="0" fontAlgn="base">
      <a:spcBef>
        <a:spcPct val="0"/>
      </a:spcBef>
      <a:spcAft>
        <a:spcPct val="0"/>
      </a:spcAft>
      <a:defRPr sz="4200" kern="1200">
        <a:solidFill>
          <a:srgbClr val="000000"/>
        </a:solidFill>
        <a:latin typeface="Gill Sans"/>
        <a:ea typeface="ヒラギノ角ゴ ProN W3"/>
        <a:cs typeface="ヒラギノ角ゴ ProN W3"/>
        <a:sym typeface="Gill Sans"/>
      </a:defRPr>
    </a:lvl1pPr>
    <a:lvl2pPr marL="457200" algn="l" rtl="0" fontAlgn="base">
      <a:spcBef>
        <a:spcPct val="0"/>
      </a:spcBef>
      <a:spcAft>
        <a:spcPct val="0"/>
      </a:spcAft>
      <a:defRPr sz="4200" kern="1200">
        <a:solidFill>
          <a:srgbClr val="000000"/>
        </a:solidFill>
        <a:latin typeface="Gill Sans"/>
        <a:ea typeface="ヒラギノ角ゴ ProN W3"/>
        <a:cs typeface="ヒラギノ角ゴ ProN W3"/>
        <a:sym typeface="Gill Sans"/>
      </a:defRPr>
    </a:lvl2pPr>
    <a:lvl3pPr marL="914400" algn="l" rtl="0" fontAlgn="base">
      <a:spcBef>
        <a:spcPct val="0"/>
      </a:spcBef>
      <a:spcAft>
        <a:spcPct val="0"/>
      </a:spcAft>
      <a:defRPr sz="4200" kern="1200">
        <a:solidFill>
          <a:srgbClr val="000000"/>
        </a:solidFill>
        <a:latin typeface="Gill Sans"/>
        <a:ea typeface="ヒラギノ角ゴ ProN W3"/>
        <a:cs typeface="ヒラギノ角ゴ ProN W3"/>
        <a:sym typeface="Gill Sans"/>
      </a:defRPr>
    </a:lvl3pPr>
    <a:lvl4pPr marL="1371600" algn="l" rtl="0" fontAlgn="base">
      <a:spcBef>
        <a:spcPct val="0"/>
      </a:spcBef>
      <a:spcAft>
        <a:spcPct val="0"/>
      </a:spcAft>
      <a:defRPr sz="4200" kern="1200">
        <a:solidFill>
          <a:srgbClr val="000000"/>
        </a:solidFill>
        <a:latin typeface="Gill Sans"/>
        <a:ea typeface="ヒラギノ角ゴ ProN W3"/>
        <a:cs typeface="ヒラギノ角ゴ ProN W3"/>
        <a:sym typeface="Gill Sans"/>
      </a:defRPr>
    </a:lvl4pPr>
    <a:lvl5pPr marL="1828800" algn="l" rtl="0" fontAlgn="base">
      <a:spcBef>
        <a:spcPct val="0"/>
      </a:spcBef>
      <a:spcAft>
        <a:spcPct val="0"/>
      </a:spcAft>
      <a:defRPr sz="4200" kern="1200">
        <a:solidFill>
          <a:srgbClr val="000000"/>
        </a:solidFill>
        <a:latin typeface="Gill Sans"/>
        <a:ea typeface="ヒラギノ角ゴ ProN W3"/>
        <a:cs typeface="ヒラギノ角ゴ ProN W3"/>
        <a:sym typeface="Gill Sans"/>
      </a:defRPr>
    </a:lvl5pPr>
    <a:lvl6pPr marL="2286000" algn="l" defTabSz="914400" rtl="0" eaLnBrk="1" latinLnBrk="0" hangingPunct="1">
      <a:defRPr sz="4200" kern="1200">
        <a:solidFill>
          <a:srgbClr val="000000"/>
        </a:solidFill>
        <a:latin typeface="Gill Sans"/>
        <a:ea typeface="ヒラギノ角ゴ ProN W3"/>
        <a:cs typeface="ヒラギノ角ゴ ProN W3"/>
        <a:sym typeface="Gill Sans"/>
      </a:defRPr>
    </a:lvl6pPr>
    <a:lvl7pPr marL="2743200" algn="l" defTabSz="914400" rtl="0" eaLnBrk="1" latinLnBrk="0" hangingPunct="1">
      <a:defRPr sz="4200" kern="1200">
        <a:solidFill>
          <a:srgbClr val="000000"/>
        </a:solidFill>
        <a:latin typeface="Gill Sans"/>
        <a:ea typeface="ヒラギノ角ゴ ProN W3"/>
        <a:cs typeface="ヒラギノ角ゴ ProN W3"/>
        <a:sym typeface="Gill Sans"/>
      </a:defRPr>
    </a:lvl7pPr>
    <a:lvl8pPr marL="3200400" algn="l" defTabSz="914400" rtl="0" eaLnBrk="1" latinLnBrk="0" hangingPunct="1">
      <a:defRPr sz="4200" kern="1200">
        <a:solidFill>
          <a:srgbClr val="000000"/>
        </a:solidFill>
        <a:latin typeface="Gill Sans"/>
        <a:ea typeface="ヒラギノ角ゴ ProN W3"/>
        <a:cs typeface="ヒラギノ角ゴ ProN W3"/>
        <a:sym typeface="Gill Sans"/>
      </a:defRPr>
    </a:lvl8pPr>
    <a:lvl9pPr marL="3657600" algn="l" defTabSz="914400" rtl="0" eaLnBrk="1" latinLnBrk="0" hangingPunct="1">
      <a:defRPr sz="4200" kern="1200">
        <a:solidFill>
          <a:srgbClr val="000000"/>
        </a:solidFill>
        <a:latin typeface="Gill Sans"/>
        <a:ea typeface="ヒラギノ角ゴ ProN W3"/>
        <a:cs typeface="ヒラギノ角ゴ ProN W3"/>
        <a:sym typeface="Gill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4672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4729" autoAdjust="0"/>
  </p:normalViewPr>
  <p:slideViewPr>
    <p:cSldViewPr>
      <p:cViewPr varScale="1">
        <p:scale>
          <a:sx n="43" d="100"/>
          <a:sy n="43" d="100"/>
        </p:scale>
        <p:origin x="-1650" y="-120"/>
      </p:cViewPr>
      <p:guideLst>
        <p:guide orient="horz" pos="2160"/>
        <p:guide pos="4096"/>
      </p:guideLst>
    </p:cSldViewPr>
  </p:slideViewPr>
  <p:notesTextViewPr>
    <p:cViewPr>
      <p:scale>
        <a:sx n="100" d="100"/>
        <a:sy n="100" d="100"/>
      </p:scale>
      <p:origin x="0" y="0"/>
    </p:cViewPr>
  </p:notesTextViewPr>
  <p:sorterViewPr>
    <p:cViewPr>
      <p:scale>
        <a:sx n="66" d="100"/>
        <a:sy n="66" d="100"/>
      </p:scale>
      <p:origin x="0" y="6000"/>
    </p:cViewPr>
  </p:sorterViewPr>
  <p:notesViewPr>
    <p:cSldViewPr>
      <p:cViewPr varScale="1">
        <p:scale>
          <a:sx n="86" d="100"/>
          <a:sy n="86" d="100"/>
        </p:scale>
        <p:origin x="-1974" y="-84"/>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1" y="0"/>
            <a:ext cx="3011489" cy="461804"/>
          </a:xfrm>
          <a:prstGeom prst="rect">
            <a:avLst/>
          </a:prstGeom>
          <a:noFill/>
          <a:ln w="9525">
            <a:noFill/>
            <a:miter lim="800000"/>
            <a:headEnd/>
            <a:tailEnd/>
          </a:ln>
          <a:effectLst/>
        </p:spPr>
        <p:txBody>
          <a:bodyPr vert="horz" wrap="square" lIns="90974" tIns="45487" rIns="90974" bIns="45487" numCol="1" anchor="t" anchorCtr="0" compatLnSpc="1">
            <a:prstTxWarp prst="textNoShape">
              <a:avLst/>
            </a:prstTxWarp>
          </a:bodyPr>
          <a:lstStyle>
            <a:lvl1pPr>
              <a:defRPr sz="1200"/>
            </a:lvl1pPr>
          </a:lstStyle>
          <a:p>
            <a:endParaRPr lang="en-US" dirty="0"/>
          </a:p>
        </p:txBody>
      </p:sp>
      <p:sp>
        <p:nvSpPr>
          <p:cNvPr id="105475" name="Rectangle 3"/>
          <p:cNvSpPr>
            <a:spLocks noGrp="1" noChangeArrowheads="1"/>
          </p:cNvSpPr>
          <p:nvPr>
            <p:ph type="dt" sz="quarter" idx="1"/>
          </p:nvPr>
        </p:nvSpPr>
        <p:spPr bwMode="auto">
          <a:xfrm>
            <a:off x="3937010" y="0"/>
            <a:ext cx="3011489" cy="461804"/>
          </a:xfrm>
          <a:prstGeom prst="rect">
            <a:avLst/>
          </a:prstGeom>
          <a:noFill/>
          <a:ln w="9525">
            <a:noFill/>
            <a:miter lim="800000"/>
            <a:headEnd/>
            <a:tailEnd/>
          </a:ln>
          <a:effectLst/>
        </p:spPr>
        <p:txBody>
          <a:bodyPr vert="horz" wrap="square" lIns="90974" tIns="45487" rIns="90974" bIns="45487" numCol="1" anchor="t" anchorCtr="0" compatLnSpc="1">
            <a:prstTxWarp prst="textNoShape">
              <a:avLst/>
            </a:prstTxWarp>
          </a:bodyPr>
          <a:lstStyle>
            <a:lvl1pPr algn="r">
              <a:defRPr sz="1200"/>
            </a:lvl1pPr>
          </a:lstStyle>
          <a:p>
            <a:fld id="{F79170B1-276B-427A-B61D-21B555BA1FA2}" type="datetime1">
              <a:rPr lang="en-US"/>
              <a:pPr/>
              <a:t>9/18/2018</a:t>
            </a:fld>
            <a:endParaRPr lang="en-US" dirty="0"/>
          </a:p>
        </p:txBody>
      </p:sp>
      <p:sp>
        <p:nvSpPr>
          <p:cNvPr id="105476" name="Rectangle 4"/>
          <p:cNvSpPr>
            <a:spLocks noGrp="1" noChangeArrowheads="1"/>
          </p:cNvSpPr>
          <p:nvPr>
            <p:ph type="ftr" sz="quarter" idx="2"/>
          </p:nvPr>
        </p:nvSpPr>
        <p:spPr bwMode="auto">
          <a:xfrm>
            <a:off x="1" y="8772690"/>
            <a:ext cx="3011489" cy="461804"/>
          </a:xfrm>
          <a:prstGeom prst="rect">
            <a:avLst/>
          </a:prstGeom>
          <a:noFill/>
          <a:ln w="9525">
            <a:noFill/>
            <a:miter lim="800000"/>
            <a:headEnd/>
            <a:tailEnd/>
          </a:ln>
          <a:effectLst/>
        </p:spPr>
        <p:txBody>
          <a:bodyPr vert="horz" wrap="square" lIns="90974" tIns="45487" rIns="90974" bIns="45487" numCol="1" anchor="b" anchorCtr="0" compatLnSpc="1">
            <a:prstTxWarp prst="textNoShape">
              <a:avLst/>
            </a:prstTxWarp>
          </a:bodyPr>
          <a:lstStyle>
            <a:lvl1pPr>
              <a:defRPr sz="1200"/>
            </a:lvl1pPr>
          </a:lstStyle>
          <a:p>
            <a:endParaRPr lang="en-US" dirty="0"/>
          </a:p>
        </p:txBody>
      </p:sp>
      <p:sp>
        <p:nvSpPr>
          <p:cNvPr id="105477" name="Rectangle 5"/>
          <p:cNvSpPr>
            <a:spLocks noGrp="1" noChangeArrowheads="1"/>
          </p:cNvSpPr>
          <p:nvPr>
            <p:ph type="sldNum" sz="quarter" idx="3"/>
          </p:nvPr>
        </p:nvSpPr>
        <p:spPr bwMode="auto">
          <a:xfrm>
            <a:off x="3937010" y="8772690"/>
            <a:ext cx="3011489" cy="461804"/>
          </a:xfrm>
          <a:prstGeom prst="rect">
            <a:avLst/>
          </a:prstGeom>
          <a:noFill/>
          <a:ln w="9525">
            <a:noFill/>
            <a:miter lim="800000"/>
            <a:headEnd/>
            <a:tailEnd/>
          </a:ln>
          <a:effectLst/>
        </p:spPr>
        <p:txBody>
          <a:bodyPr vert="horz" wrap="square" lIns="90974" tIns="45487" rIns="90974" bIns="45487" numCol="1" anchor="b" anchorCtr="0" compatLnSpc="1">
            <a:prstTxWarp prst="textNoShape">
              <a:avLst/>
            </a:prstTxWarp>
          </a:bodyPr>
          <a:lstStyle>
            <a:lvl1pPr algn="r">
              <a:defRPr sz="1200"/>
            </a:lvl1pPr>
          </a:lstStyle>
          <a:p>
            <a:fld id="{DAA3CCC0-FCFF-4BA6-95B1-D1410D9D81DB}" type="slidenum">
              <a:rPr lang="en-US"/>
              <a:pPr/>
              <a:t>‹#›</a:t>
            </a:fld>
            <a:endParaRPr lang="en-US" dirty="0"/>
          </a:p>
        </p:txBody>
      </p:sp>
    </p:spTree>
    <p:extLst>
      <p:ext uri="{BB962C8B-B14F-4D97-AF65-F5344CB8AC3E}">
        <p14:creationId xmlns:p14="http://schemas.microsoft.com/office/powerpoint/2010/main" val="33802991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489" cy="461804"/>
          </a:xfrm>
          <a:prstGeom prst="rect">
            <a:avLst/>
          </a:prstGeom>
        </p:spPr>
        <p:txBody>
          <a:bodyPr vert="horz" wrap="square" lIns="92484" tIns="46242" rIns="92484" bIns="46242" numCol="1" anchor="t" anchorCtr="0" compatLnSpc="1">
            <a:prstTxWarp prst="textNoShape">
              <a:avLst/>
            </a:prstTxWarp>
          </a:bodyPr>
          <a:lstStyle>
            <a:lvl1pPr algn="l">
              <a:defRPr sz="1200">
                <a:latin typeface="Gill Sans" charset="0"/>
                <a:ea typeface="ヒラギノ角ゴ ProN W3" charset="-128"/>
                <a:cs typeface="+mn-cs"/>
                <a:sym typeface="Gill Sans" charset="0"/>
              </a:defRPr>
            </a:lvl1pPr>
          </a:lstStyle>
          <a:p>
            <a:pPr>
              <a:defRPr/>
            </a:pPr>
            <a:endParaRPr lang="en-US" dirty="0"/>
          </a:p>
        </p:txBody>
      </p:sp>
      <p:sp>
        <p:nvSpPr>
          <p:cNvPr id="3" name="Date Placeholder 2"/>
          <p:cNvSpPr>
            <a:spLocks noGrp="1"/>
          </p:cNvSpPr>
          <p:nvPr>
            <p:ph type="dt" idx="1"/>
          </p:nvPr>
        </p:nvSpPr>
        <p:spPr>
          <a:xfrm>
            <a:off x="3937010" y="0"/>
            <a:ext cx="3011489" cy="461804"/>
          </a:xfrm>
          <a:prstGeom prst="rect">
            <a:avLst/>
          </a:prstGeom>
        </p:spPr>
        <p:txBody>
          <a:bodyPr vert="horz" wrap="square" lIns="92484" tIns="46242" rIns="92484" bIns="46242" numCol="1" anchor="t" anchorCtr="0" compatLnSpc="1">
            <a:prstTxWarp prst="textNoShape">
              <a:avLst/>
            </a:prstTxWarp>
          </a:bodyPr>
          <a:lstStyle>
            <a:lvl1pPr algn="r">
              <a:defRPr sz="1200">
                <a:latin typeface="Gill Sans" pitchFamily="-105" charset="0"/>
                <a:ea typeface="ヒラギノ角ゴ ProN W3" pitchFamily="-105" charset="-128"/>
                <a:cs typeface="+mn-cs"/>
                <a:sym typeface="Gill Sans" pitchFamily="-105" charset="0"/>
              </a:defRPr>
            </a:lvl1pPr>
          </a:lstStyle>
          <a:p>
            <a:pPr>
              <a:defRPr/>
            </a:pPr>
            <a:fld id="{7844ECEC-7B90-4846-BA88-F42689CB227E}" type="datetime1">
              <a:rPr lang="en-US"/>
              <a:pPr>
                <a:defRPr/>
              </a:pPr>
              <a:t>9/18/2018</a:t>
            </a:fld>
            <a:endParaRPr lang="en-US" dirty="0"/>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wrap="square" lIns="92484" tIns="46242" rIns="92484" bIns="46242" numCol="1" anchor="ctr" anchorCtr="0" compatLnSpc="1">
            <a:prstTxWarp prst="textNoShape">
              <a:avLst/>
            </a:prstTxWarp>
          </a:bodyPr>
          <a:lstStyle/>
          <a:p>
            <a:pPr lvl="0"/>
            <a:endParaRPr lang="en-US" noProof="0" dirty="0" smtClean="0"/>
          </a:p>
        </p:txBody>
      </p:sp>
      <p:sp>
        <p:nvSpPr>
          <p:cNvPr id="5" name="Notes Placeholder 4"/>
          <p:cNvSpPr>
            <a:spLocks noGrp="1"/>
          </p:cNvSpPr>
          <p:nvPr>
            <p:ph type="body" sz="quarter" idx="3"/>
          </p:nvPr>
        </p:nvSpPr>
        <p:spPr>
          <a:xfrm>
            <a:off x="695325" y="4387136"/>
            <a:ext cx="5559429" cy="4156234"/>
          </a:xfrm>
          <a:prstGeom prst="rect">
            <a:avLst/>
          </a:prstGeom>
        </p:spPr>
        <p:txBody>
          <a:bodyPr vert="horz" wrap="square" lIns="92484" tIns="46242" rIns="92484" bIns="46242"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772690"/>
            <a:ext cx="3011489" cy="461804"/>
          </a:xfrm>
          <a:prstGeom prst="rect">
            <a:avLst/>
          </a:prstGeom>
        </p:spPr>
        <p:txBody>
          <a:bodyPr vert="horz" wrap="square" lIns="92484" tIns="46242" rIns="92484" bIns="46242" numCol="1" anchor="b" anchorCtr="0" compatLnSpc="1">
            <a:prstTxWarp prst="textNoShape">
              <a:avLst/>
            </a:prstTxWarp>
          </a:bodyPr>
          <a:lstStyle>
            <a:lvl1pPr algn="l">
              <a:defRPr sz="1200">
                <a:latin typeface="Gill Sans" charset="0"/>
                <a:ea typeface="ヒラギノ角ゴ ProN W3" charset="-128"/>
                <a:cs typeface="+mn-cs"/>
                <a:sym typeface="Gill Sans" charset="0"/>
              </a:defRPr>
            </a:lvl1pPr>
          </a:lstStyle>
          <a:p>
            <a:pPr>
              <a:defRPr/>
            </a:pPr>
            <a:endParaRPr lang="en-US" dirty="0"/>
          </a:p>
        </p:txBody>
      </p:sp>
      <p:sp>
        <p:nvSpPr>
          <p:cNvPr id="7" name="Slide Number Placeholder 6"/>
          <p:cNvSpPr>
            <a:spLocks noGrp="1"/>
          </p:cNvSpPr>
          <p:nvPr>
            <p:ph type="sldNum" sz="quarter" idx="5"/>
          </p:nvPr>
        </p:nvSpPr>
        <p:spPr>
          <a:xfrm>
            <a:off x="3937010" y="8772690"/>
            <a:ext cx="3011489" cy="461804"/>
          </a:xfrm>
          <a:prstGeom prst="rect">
            <a:avLst/>
          </a:prstGeom>
        </p:spPr>
        <p:txBody>
          <a:bodyPr vert="horz" wrap="square" lIns="92484" tIns="46242" rIns="92484" bIns="46242" numCol="1" anchor="b" anchorCtr="0" compatLnSpc="1">
            <a:prstTxWarp prst="textNoShape">
              <a:avLst/>
            </a:prstTxWarp>
          </a:bodyPr>
          <a:lstStyle>
            <a:lvl1pPr algn="r">
              <a:defRPr sz="1200">
                <a:latin typeface="Gill Sans" pitchFamily="-105" charset="0"/>
                <a:ea typeface="ヒラギノ角ゴ ProN W3" pitchFamily="-105" charset="-128"/>
                <a:cs typeface="+mn-cs"/>
                <a:sym typeface="Gill Sans" pitchFamily="-105" charset="0"/>
              </a:defRPr>
            </a:lvl1pPr>
          </a:lstStyle>
          <a:p>
            <a:pPr>
              <a:defRPr/>
            </a:pPr>
            <a:fld id="{07137712-D12E-459E-8AD5-30FD4970A873}" type="slidenum">
              <a:rPr lang="en-US"/>
              <a:pPr>
                <a:defRPr/>
              </a:pPr>
              <a:t>‹#›</a:t>
            </a:fld>
            <a:endParaRPr lang="en-US" dirty="0"/>
          </a:p>
        </p:txBody>
      </p:sp>
    </p:spTree>
    <p:extLst>
      <p:ext uri="{BB962C8B-B14F-4D97-AF65-F5344CB8AC3E}">
        <p14:creationId xmlns:p14="http://schemas.microsoft.com/office/powerpoint/2010/main" val="48147836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a:t>
            </a:fld>
            <a:endParaRPr lang="en-US" dirty="0"/>
          </a:p>
        </p:txBody>
      </p:sp>
    </p:spTree>
    <p:extLst>
      <p:ext uri="{BB962C8B-B14F-4D97-AF65-F5344CB8AC3E}">
        <p14:creationId xmlns:p14="http://schemas.microsoft.com/office/powerpoint/2010/main" val="4215258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10</a:t>
            </a:fld>
            <a:endParaRPr lang="en-US" dirty="0"/>
          </a:p>
        </p:txBody>
      </p:sp>
    </p:spTree>
    <p:extLst>
      <p:ext uri="{BB962C8B-B14F-4D97-AF65-F5344CB8AC3E}">
        <p14:creationId xmlns:p14="http://schemas.microsoft.com/office/powerpoint/2010/main" val="3477271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11</a:t>
            </a:fld>
            <a:endParaRPr lang="en-US" dirty="0"/>
          </a:p>
        </p:txBody>
      </p:sp>
    </p:spTree>
    <p:extLst>
      <p:ext uri="{BB962C8B-B14F-4D97-AF65-F5344CB8AC3E}">
        <p14:creationId xmlns:p14="http://schemas.microsoft.com/office/powerpoint/2010/main" val="330453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12</a:t>
            </a:fld>
            <a:endParaRPr lang="en-US" dirty="0"/>
          </a:p>
        </p:txBody>
      </p:sp>
    </p:spTree>
    <p:extLst>
      <p:ext uri="{BB962C8B-B14F-4D97-AF65-F5344CB8AC3E}">
        <p14:creationId xmlns:p14="http://schemas.microsoft.com/office/powerpoint/2010/main" val="778641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13</a:t>
            </a:fld>
            <a:endParaRPr lang="en-US" dirty="0"/>
          </a:p>
        </p:txBody>
      </p:sp>
    </p:spTree>
    <p:extLst>
      <p:ext uri="{BB962C8B-B14F-4D97-AF65-F5344CB8AC3E}">
        <p14:creationId xmlns:p14="http://schemas.microsoft.com/office/powerpoint/2010/main" val="26447567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14</a:t>
            </a:fld>
            <a:endParaRPr lang="en-US" dirty="0"/>
          </a:p>
        </p:txBody>
      </p:sp>
    </p:spTree>
    <p:extLst>
      <p:ext uri="{BB962C8B-B14F-4D97-AF65-F5344CB8AC3E}">
        <p14:creationId xmlns:p14="http://schemas.microsoft.com/office/powerpoint/2010/main" val="1883790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15</a:t>
            </a:fld>
            <a:endParaRPr lang="en-US" dirty="0"/>
          </a:p>
        </p:txBody>
      </p:sp>
    </p:spTree>
    <p:extLst>
      <p:ext uri="{BB962C8B-B14F-4D97-AF65-F5344CB8AC3E}">
        <p14:creationId xmlns:p14="http://schemas.microsoft.com/office/powerpoint/2010/main" val="588360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16</a:t>
            </a:fld>
            <a:endParaRPr lang="en-US" dirty="0"/>
          </a:p>
        </p:txBody>
      </p:sp>
    </p:spTree>
    <p:extLst>
      <p:ext uri="{BB962C8B-B14F-4D97-AF65-F5344CB8AC3E}">
        <p14:creationId xmlns:p14="http://schemas.microsoft.com/office/powerpoint/2010/main" val="2242352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2</a:t>
            </a:fld>
            <a:endParaRPr lang="en-US" dirty="0"/>
          </a:p>
        </p:txBody>
      </p:sp>
    </p:spTree>
    <p:extLst>
      <p:ext uri="{BB962C8B-B14F-4D97-AF65-F5344CB8AC3E}">
        <p14:creationId xmlns:p14="http://schemas.microsoft.com/office/powerpoint/2010/main" val="18824500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noTextEdit="1"/>
          </p:cNvSpPr>
          <p:nvPr>
            <p:ph type="sldImg"/>
          </p:nvPr>
        </p:nvSpPr>
        <p:spPr bwMode="auto">
          <a:noFill/>
          <a:ln>
            <a:solidFill>
              <a:srgbClr val="000000"/>
            </a:solidFill>
            <a:miter lim="800000"/>
            <a:headEnd/>
            <a:tailEnd/>
          </a:ln>
        </p:spPr>
      </p:sp>
      <p:sp>
        <p:nvSpPr>
          <p:cNvPr id="13314" name="Notes Placeholder 2"/>
          <p:cNvSpPr>
            <a:spLocks noGrp="1"/>
          </p:cNvSpPr>
          <p:nvPr>
            <p:ph type="body" idx="1"/>
          </p:nvPr>
        </p:nvSpPr>
        <p:spPr bwMode="auto">
          <a:noFill/>
        </p:spPr>
        <p:txBody>
          <a:bodyPr/>
          <a:lstStyle/>
          <a:p>
            <a:endParaRPr lang="en-US" dirty="0" smtClean="0">
              <a:ea typeface="ＭＳ Ｐゴシック"/>
              <a:cs typeface="ＭＳ Ｐゴシック"/>
            </a:endParaRPr>
          </a:p>
        </p:txBody>
      </p:sp>
      <p:sp>
        <p:nvSpPr>
          <p:cNvPr id="13315" name="Slide Number Placeholder 3"/>
          <p:cNvSpPr>
            <a:spLocks noGrp="1"/>
          </p:cNvSpPr>
          <p:nvPr>
            <p:ph type="sldNum" sz="quarter" idx="5"/>
          </p:nvPr>
        </p:nvSpPr>
        <p:spPr bwMode="auto">
          <a:noFill/>
          <a:ln>
            <a:miter lim="800000"/>
            <a:headEnd/>
            <a:tailEnd/>
          </a:ln>
        </p:spPr>
        <p:txBody>
          <a:bodyPr/>
          <a:lstStyle/>
          <a:p>
            <a:fld id="{D8C887DE-18BE-4A4F-B052-22FDBD662B14}" type="slidenum">
              <a:rPr lang="en-US" smtClean="0">
                <a:latin typeface="Gill Sans"/>
                <a:ea typeface="ヒラギノ角ゴ ProN W3"/>
                <a:cs typeface="ヒラギノ角ゴ ProN W3"/>
                <a:sym typeface="Gill Sans"/>
              </a:rPr>
              <a:pPr/>
              <a:t>3</a:t>
            </a:fld>
            <a:endParaRPr lang="en-US" dirty="0" smtClean="0">
              <a:latin typeface="Gill Sans"/>
              <a:ea typeface="ヒラギノ角ゴ ProN W3"/>
              <a:cs typeface="ヒラギノ角ゴ ProN W3"/>
              <a:sym typeface="Gill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4</a:t>
            </a:fld>
            <a:endParaRPr lang="en-US" dirty="0"/>
          </a:p>
        </p:txBody>
      </p:sp>
    </p:spTree>
    <p:extLst>
      <p:ext uri="{BB962C8B-B14F-4D97-AF65-F5344CB8AC3E}">
        <p14:creationId xmlns:p14="http://schemas.microsoft.com/office/powerpoint/2010/main" val="2581972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5</a:t>
            </a:fld>
            <a:endParaRPr lang="en-US" dirty="0"/>
          </a:p>
        </p:txBody>
      </p:sp>
    </p:spTree>
    <p:extLst>
      <p:ext uri="{BB962C8B-B14F-4D97-AF65-F5344CB8AC3E}">
        <p14:creationId xmlns:p14="http://schemas.microsoft.com/office/powerpoint/2010/main" val="3997222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6</a:t>
            </a:fld>
            <a:endParaRPr lang="en-US" dirty="0"/>
          </a:p>
        </p:txBody>
      </p:sp>
    </p:spTree>
    <p:extLst>
      <p:ext uri="{BB962C8B-B14F-4D97-AF65-F5344CB8AC3E}">
        <p14:creationId xmlns:p14="http://schemas.microsoft.com/office/powerpoint/2010/main" val="1944853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7</a:t>
            </a:fld>
            <a:endParaRPr lang="en-US" dirty="0"/>
          </a:p>
        </p:txBody>
      </p:sp>
    </p:spTree>
    <p:extLst>
      <p:ext uri="{BB962C8B-B14F-4D97-AF65-F5344CB8AC3E}">
        <p14:creationId xmlns:p14="http://schemas.microsoft.com/office/powerpoint/2010/main" val="1549564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8</a:t>
            </a:fld>
            <a:endParaRPr lang="en-US" dirty="0"/>
          </a:p>
        </p:txBody>
      </p:sp>
    </p:spTree>
    <p:extLst>
      <p:ext uri="{BB962C8B-B14F-4D97-AF65-F5344CB8AC3E}">
        <p14:creationId xmlns:p14="http://schemas.microsoft.com/office/powerpoint/2010/main" val="4075074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baseline="0" dirty="0" smtClean="0"/>
          </a:p>
          <a:p>
            <a:r>
              <a:rPr lang="en-US" dirty="0" smtClean="0"/>
              <a:t>MMQA:</a:t>
            </a:r>
          </a:p>
          <a:p>
            <a:r>
              <a:rPr lang="en-US" dirty="0" smtClean="0"/>
              <a:t>*How much inventory/assets am I maintaining?</a:t>
            </a:r>
          </a:p>
          <a:p>
            <a:r>
              <a:rPr lang="en-US" dirty="0" smtClean="0"/>
              <a:t>*What percent of my total assets are defective, i.e.., how much needs to be repaired?</a:t>
            </a:r>
          </a:p>
          <a:p>
            <a:r>
              <a:rPr lang="en-US" dirty="0" smtClean="0"/>
              <a:t>*What is the current grade what is the target grade?</a:t>
            </a:r>
          </a:p>
          <a:p>
            <a:endParaRPr lang="en-US" dirty="0" smtClean="0"/>
          </a:p>
          <a:p>
            <a:r>
              <a:rPr lang="en-US" dirty="0" smtClean="0"/>
              <a:t>Expenses:</a:t>
            </a:r>
          </a:p>
          <a:p>
            <a:r>
              <a:rPr lang="en-US" dirty="0" smtClean="0"/>
              <a:t>*How much did it cost me to achieve that level of maintenance/grade or outcome?</a:t>
            </a:r>
          </a:p>
          <a:p>
            <a:r>
              <a:rPr lang="en-US" dirty="0" smtClean="0"/>
              <a:t>*What will it cost me to achieve a given level of maintenance in the future?</a:t>
            </a:r>
          </a:p>
          <a:p>
            <a:endParaRPr lang="en-US" dirty="0" smtClean="0"/>
          </a:p>
          <a:p>
            <a:r>
              <a:rPr lang="en-US" dirty="0" smtClean="0"/>
              <a:t>For the LOM analysis</a:t>
            </a:r>
            <a:r>
              <a:rPr lang="en-US" baseline="0" dirty="0" smtClean="0"/>
              <a:t> we use the most current completed year of data. For example, for FY17 we will use the MMQA data collected in FY15.  We use the LOM for every measured activity. The Level of Maintenance will show us the cost to achieve the target grade. This could be an increase or a decrease in the Region budget depending on the grade and I will go over that.</a:t>
            </a:r>
            <a:endParaRPr lang="en-US" dirty="0"/>
          </a:p>
        </p:txBody>
      </p:sp>
      <p:sp>
        <p:nvSpPr>
          <p:cNvPr id="4" name="Slide Number Placeholder 3"/>
          <p:cNvSpPr>
            <a:spLocks noGrp="1"/>
          </p:cNvSpPr>
          <p:nvPr>
            <p:ph type="sldNum" sz="quarter" idx="10"/>
          </p:nvPr>
        </p:nvSpPr>
        <p:spPr/>
        <p:txBody>
          <a:bodyPr/>
          <a:lstStyle/>
          <a:p>
            <a:pPr>
              <a:defRPr/>
            </a:pPr>
            <a:fld id="{07137712-D12E-459E-8AD5-30FD4970A873}" type="slidenum">
              <a:rPr lang="en-US" smtClean="0"/>
              <a:pPr>
                <a:defRPr/>
              </a:pPr>
              <a:t>9</a:t>
            </a:fld>
            <a:endParaRPr lang="en-US" dirty="0"/>
          </a:p>
        </p:txBody>
      </p:sp>
    </p:spTree>
    <p:extLst>
      <p:ext uri="{BB962C8B-B14F-4D97-AF65-F5344CB8AC3E}">
        <p14:creationId xmlns:p14="http://schemas.microsoft.com/office/powerpoint/2010/main" val="1504942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1871663"/>
            <a:ext cx="11055350" cy="2090737"/>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939800" y="3352800"/>
            <a:ext cx="11125200" cy="3330575"/>
          </a:xfrm>
        </p:spPr>
        <p:txBody>
          <a:bodyPr/>
          <a:lstStyle>
            <a:lvl1pPr marL="287338" indent="-287338" algn="l">
              <a:buFont typeface="Wingdings" charset="2"/>
              <a:buChar char="§"/>
              <a:defRPr sz="36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70000" y="533400"/>
            <a:ext cx="10464800" cy="1905000"/>
          </a:xfrm>
        </p:spPr>
        <p:txBody>
          <a:bodyPr/>
          <a:lstStyle/>
          <a:p>
            <a:r>
              <a:rPr lang="en-US" smtClean="0"/>
              <a:t>Click to edit Master title style</a:t>
            </a:r>
            <a:endParaRPr lang="en-US"/>
          </a:p>
        </p:txBody>
      </p:sp>
      <p:sp>
        <p:nvSpPr>
          <p:cNvPr id="3" name="Content Placeholder 2"/>
          <p:cNvSpPr>
            <a:spLocks noGrp="1"/>
          </p:cNvSpPr>
          <p:nvPr>
            <p:ph idx="1"/>
          </p:nvPr>
        </p:nvSpPr>
        <p:spPr>
          <a:xfrm>
            <a:off x="1270000" y="1828800"/>
            <a:ext cx="10464800" cy="5334000"/>
          </a:xfrm>
        </p:spPr>
        <p:txBody>
          <a:bodyPr/>
          <a:lstStyle>
            <a:lvl1pPr>
              <a:spcBef>
                <a:spcPts val="600"/>
              </a:spcBef>
              <a:defRPr/>
            </a:lvl1pPr>
            <a:lvl2pPr>
              <a:spcBef>
                <a:spcPts val="600"/>
              </a:spcBef>
              <a:defRPr/>
            </a:lvl2pPr>
            <a:lvl3pPr>
              <a:spcBef>
                <a:spcPts val="600"/>
              </a:spcBef>
              <a:defRPr/>
            </a:lvl3pPr>
            <a:lvl4pPr>
              <a:spcBef>
                <a:spcPts val="600"/>
              </a:spcBef>
              <a:defRPr/>
            </a:lvl4pPr>
            <a:lvl5pPr>
              <a:spcBef>
                <a:spcPts val="6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270000" y="2590800"/>
            <a:ext cx="10464800" cy="1905000"/>
          </a:xfrm>
        </p:spPr>
        <p:txBody>
          <a:bodyPr/>
          <a:lstStyle/>
          <a:p>
            <a:r>
              <a:rPr lang="en-US" smtClean="0"/>
              <a:t>Click to edit Master title style</a:t>
            </a:r>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1270000" y="4191000"/>
            <a:ext cx="10464800" cy="32766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Trebuchet MS" pitchFamily="34" charset="0"/>
              </a:rPr>
              <a:t>Click to edit Master text styles</a:t>
            </a:r>
          </a:p>
          <a:p>
            <a:pPr lvl="1"/>
            <a:r>
              <a:rPr lang="en-US" smtClean="0">
                <a:sym typeface="Gill Sans"/>
              </a:rPr>
              <a:t>Second level</a:t>
            </a:r>
          </a:p>
          <a:p>
            <a:pPr lvl="2"/>
            <a:r>
              <a:rPr lang="en-US" smtClean="0">
                <a:sym typeface="Gill Sans"/>
              </a:rPr>
              <a:t>Third level</a:t>
            </a:r>
          </a:p>
          <a:p>
            <a:pPr lvl="3"/>
            <a:r>
              <a:rPr lang="en-US" smtClean="0">
                <a:sym typeface="Gill Sans"/>
              </a:rPr>
              <a:t>Fourth level</a:t>
            </a:r>
          </a:p>
          <a:p>
            <a:pPr lvl="4"/>
            <a:r>
              <a:rPr lang="en-US" smtClean="0">
                <a:sym typeface="Gill Sans"/>
              </a:rPr>
              <a:t>Fifth level</a:t>
            </a:r>
          </a:p>
        </p:txBody>
      </p:sp>
      <p:sp>
        <p:nvSpPr>
          <p:cNvPr id="1027" name="Rectangle 2"/>
          <p:cNvSpPr>
            <a:spLocks noGrp="1" noChangeArrowheads="1"/>
          </p:cNvSpPr>
          <p:nvPr>
            <p:ph type="title"/>
          </p:nvPr>
        </p:nvSpPr>
        <p:spPr bwMode="auto">
          <a:xfrm>
            <a:off x="1270000" y="2514600"/>
            <a:ext cx="10464800" cy="19050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Trebuchet MS" pitchFamily="34" charset="0"/>
              </a:rPr>
              <a:t>Click to edit Master title style</a:t>
            </a:r>
          </a:p>
        </p:txBody>
      </p:sp>
    </p:spTree>
  </p:cSld>
  <p:clrMap bg1="lt1" tx1="dk1" bg2="lt2" tx2="dk2" accent1="accent1" accent2="accent2" accent3="accent3" accent4="accent4" accent5="accent5" accent6="accent6" hlink="hlink" folHlink="folHlink"/>
  <p:sldLayoutIdLst>
    <p:sldLayoutId id="2147483654" r:id="rId1"/>
    <p:sldLayoutId id="2147483653" r:id="rId2"/>
    <p:sldLayoutId id="2147483652" r:id="rId3"/>
  </p:sldLayoutIdLst>
  <p:transition/>
  <p:txStyles>
    <p:titleStyle>
      <a:lvl1pPr algn="ctr" rtl="0" eaLnBrk="0" fontAlgn="base" hangingPunct="0">
        <a:spcBef>
          <a:spcPct val="0"/>
        </a:spcBef>
        <a:spcAft>
          <a:spcPct val="0"/>
        </a:spcAft>
        <a:defRPr sz="6600" b="1">
          <a:solidFill>
            <a:srgbClr val="F3C75E"/>
          </a:solidFill>
          <a:latin typeface="+mj-lt"/>
          <a:ea typeface="+mj-ea"/>
          <a:cs typeface="+mj-cs"/>
          <a:sym typeface="Trebuchet MS" pitchFamily="34" charset="0"/>
        </a:defRPr>
      </a:lvl1pPr>
      <a:lvl2pPr algn="ctr" rtl="0" eaLnBrk="0" fontAlgn="base" hangingPunct="0">
        <a:spcBef>
          <a:spcPct val="0"/>
        </a:spcBef>
        <a:spcAft>
          <a:spcPct val="0"/>
        </a:spcAft>
        <a:defRPr sz="66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pitchFamily="34" charset="0"/>
        </a:defRPr>
      </a:lvl2pPr>
      <a:lvl3pPr algn="ctr" rtl="0" eaLnBrk="0" fontAlgn="base" hangingPunct="0">
        <a:spcBef>
          <a:spcPct val="0"/>
        </a:spcBef>
        <a:spcAft>
          <a:spcPct val="0"/>
        </a:spcAft>
        <a:defRPr sz="66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pitchFamily="34" charset="0"/>
        </a:defRPr>
      </a:lvl3pPr>
      <a:lvl4pPr algn="ctr" rtl="0" eaLnBrk="0" fontAlgn="base" hangingPunct="0">
        <a:spcBef>
          <a:spcPct val="0"/>
        </a:spcBef>
        <a:spcAft>
          <a:spcPct val="0"/>
        </a:spcAft>
        <a:defRPr sz="66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pitchFamily="34" charset="0"/>
        </a:defRPr>
      </a:lvl4pPr>
      <a:lvl5pPr algn="ctr" rtl="0" eaLnBrk="0" fontAlgn="base" hangingPunct="0">
        <a:spcBef>
          <a:spcPct val="0"/>
        </a:spcBef>
        <a:spcAft>
          <a:spcPct val="0"/>
        </a:spcAft>
        <a:defRPr sz="66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pitchFamily="34" charset="0"/>
        </a:defRPr>
      </a:lvl5pPr>
      <a:lvl6pPr marL="457200" algn="ctr" rtl="0" fontAlgn="base">
        <a:spcBef>
          <a:spcPct val="0"/>
        </a:spcBef>
        <a:spcAft>
          <a:spcPct val="0"/>
        </a:spcAft>
        <a:defRPr sz="72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charset="0"/>
        </a:defRPr>
      </a:lvl6pPr>
      <a:lvl7pPr marL="914400" algn="ctr" rtl="0" fontAlgn="base">
        <a:spcBef>
          <a:spcPct val="0"/>
        </a:spcBef>
        <a:spcAft>
          <a:spcPct val="0"/>
        </a:spcAft>
        <a:defRPr sz="72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charset="0"/>
        </a:defRPr>
      </a:lvl7pPr>
      <a:lvl8pPr marL="1371600" algn="ctr" rtl="0" fontAlgn="base">
        <a:spcBef>
          <a:spcPct val="0"/>
        </a:spcBef>
        <a:spcAft>
          <a:spcPct val="0"/>
        </a:spcAft>
        <a:defRPr sz="72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charset="0"/>
        </a:defRPr>
      </a:lvl8pPr>
      <a:lvl9pPr marL="1828800" algn="ctr" rtl="0" fontAlgn="base">
        <a:spcBef>
          <a:spcPct val="0"/>
        </a:spcBef>
        <a:spcAft>
          <a:spcPct val="0"/>
        </a:spcAft>
        <a:defRPr sz="7200" b="1">
          <a:solidFill>
            <a:srgbClr val="F3C75E"/>
          </a:solidFill>
          <a:effectLst>
            <a:outerShdw blurRad="38100" dist="38100" dir="2700000" algn="tl">
              <a:srgbClr val="DDDDDD"/>
            </a:outerShdw>
          </a:effectLst>
          <a:latin typeface="Trebuchet MS" charset="0"/>
          <a:ea typeface="ヒラギノ角ゴ ProN W6" charset="-128"/>
          <a:cs typeface="ヒラギノ角ゴ ProN W6" charset="-128"/>
          <a:sym typeface="Trebuchet MS" charset="0"/>
        </a:defRPr>
      </a:lvl9pPr>
    </p:titleStyle>
    <p:bodyStyle>
      <a:lvl1pPr marL="342900" indent="-342900" algn="l" rtl="0" eaLnBrk="0" fontAlgn="base" hangingPunct="0">
        <a:spcBef>
          <a:spcPts val="1200"/>
        </a:spcBef>
        <a:spcAft>
          <a:spcPct val="0"/>
        </a:spcAft>
        <a:buClr>
          <a:srgbClr val="4672BA"/>
        </a:buClr>
        <a:buFont typeface="Wingdings" pitchFamily="2" charset="2"/>
        <a:buChar char="§"/>
        <a:defRPr sz="3200">
          <a:solidFill>
            <a:schemeClr val="bg1"/>
          </a:solidFill>
          <a:latin typeface="+mn-lt"/>
          <a:ea typeface="+mn-ea"/>
          <a:cs typeface="+mn-cs"/>
          <a:sym typeface="Trebuchet MS" pitchFamily="34" charset="0"/>
        </a:defRPr>
      </a:lvl1pPr>
      <a:lvl2pPr marL="742950" indent="-285750" algn="l" rtl="0" eaLnBrk="0" fontAlgn="base" hangingPunct="0">
        <a:spcBef>
          <a:spcPts val="1200"/>
        </a:spcBef>
        <a:spcAft>
          <a:spcPct val="0"/>
        </a:spcAft>
        <a:buClr>
          <a:srgbClr val="4672BA"/>
        </a:buClr>
        <a:buFont typeface="Wingdings" pitchFamily="2" charset="2"/>
        <a:buChar char="§"/>
        <a:defRPr sz="3200">
          <a:solidFill>
            <a:schemeClr val="bg1"/>
          </a:solidFill>
          <a:latin typeface="+mn-lt"/>
          <a:ea typeface="+mn-ea"/>
          <a:cs typeface="+mn-cs"/>
          <a:sym typeface="Gill Sans"/>
        </a:defRPr>
      </a:lvl2pPr>
      <a:lvl3pPr marL="1143000" indent="-228600" algn="l" rtl="0" eaLnBrk="0" fontAlgn="base" hangingPunct="0">
        <a:spcBef>
          <a:spcPts val="1200"/>
        </a:spcBef>
        <a:spcAft>
          <a:spcPct val="0"/>
        </a:spcAft>
        <a:buClr>
          <a:srgbClr val="4672BA"/>
        </a:buClr>
        <a:buFont typeface="Wingdings" pitchFamily="2" charset="2"/>
        <a:buChar char="§"/>
        <a:defRPr sz="3200">
          <a:solidFill>
            <a:schemeClr val="bg1"/>
          </a:solidFill>
          <a:latin typeface="+mn-lt"/>
          <a:ea typeface="+mn-ea"/>
          <a:cs typeface="+mn-cs"/>
          <a:sym typeface="Gill Sans"/>
        </a:defRPr>
      </a:lvl3pPr>
      <a:lvl4pPr marL="1600200" indent="-228600" algn="l" rtl="0" eaLnBrk="0" fontAlgn="base" hangingPunct="0">
        <a:spcBef>
          <a:spcPts val="1200"/>
        </a:spcBef>
        <a:spcAft>
          <a:spcPct val="0"/>
        </a:spcAft>
        <a:buClr>
          <a:srgbClr val="4672BA"/>
        </a:buClr>
        <a:buFont typeface="Wingdings" pitchFamily="2" charset="2"/>
        <a:buChar char="§"/>
        <a:defRPr sz="3200">
          <a:solidFill>
            <a:schemeClr val="bg1"/>
          </a:solidFill>
          <a:latin typeface="+mn-lt"/>
          <a:ea typeface="+mn-ea"/>
          <a:cs typeface="+mn-cs"/>
          <a:sym typeface="Gill Sans"/>
        </a:defRPr>
      </a:lvl4pPr>
      <a:lvl5pPr marL="2057400" indent="-228600" algn="l" rtl="0" eaLnBrk="0" fontAlgn="base" hangingPunct="0">
        <a:spcBef>
          <a:spcPts val="1200"/>
        </a:spcBef>
        <a:spcAft>
          <a:spcPct val="0"/>
        </a:spcAft>
        <a:buClr>
          <a:srgbClr val="4672BA"/>
        </a:buClr>
        <a:buFont typeface="Wingdings" pitchFamily="2" charset="2"/>
        <a:buChar char="§"/>
        <a:defRPr sz="3200">
          <a:solidFill>
            <a:schemeClr val="bg1"/>
          </a:solidFill>
          <a:latin typeface="+mn-lt"/>
          <a:ea typeface="+mn-ea"/>
          <a:cs typeface="+mn-cs"/>
          <a:sym typeface="Gill Sans"/>
        </a:defRPr>
      </a:lvl5pPr>
      <a:lvl6pPr marL="457200" algn="ctr" rtl="0" fontAlgn="base">
        <a:spcBef>
          <a:spcPct val="0"/>
        </a:spcBef>
        <a:spcAft>
          <a:spcPct val="0"/>
        </a:spcAft>
        <a:defRPr sz="3600">
          <a:solidFill>
            <a:schemeClr val="tx1"/>
          </a:solidFill>
          <a:effectLst>
            <a:outerShdw blurRad="38100" dist="38100" dir="2700000" algn="tl">
              <a:srgbClr val="DDDDDD"/>
            </a:outerShdw>
          </a:effectLst>
          <a:latin typeface="Gill Sans" charset="0"/>
          <a:ea typeface="+mn-ea"/>
          <a:cs typeface="+mn-cs"/>
          <a:sym typeface="Gill Sans" charset="0"/>
        </a:defRPr>
      </a:lvl6pPr>
      <a:lvl7pPr marL="914400" algn="ctr" rtl="0" fontAlgn="base">
        <a:spcBef>
          <a:spcPct val="0"/>
        </a:spcBef>
        <a:spcAft>
          <a:spcPct val="0"/>
        </a:spcAft>
        <a:defRPr sz="3600">
          <a:solidFill>
            <a:schemeClr val="tx1"/>
          </a:solidFill>
          <a:effectLst>
            <a:outerShdw blurRad="38100" dist="38100" dir="2700000" algn="tl">
              <a:srgbClr val="DDDDDD"/>
            </a:outerShdw>
          </a:effectLst>
          <a:latin typeface="Gill Sans" charset="0"/>
          <a:ea typeface="+mn-ea"/>
          <a:cs typeface="+mn-cs"/>
          <a:sym typeface="Gill Sans" charset="0"/>
        </a:defRPr>
      </a:lvl7pPr>
      <a:lvl8pPr marL="1371600" algn="ctr" rtl="0" fontAlgn="base">
        <a:spcBef>
          <a:spcPct val="0"/>
        </a:spcBef>
        <a:spcAft>
          <a:spcPct val="0"/>
        </a:spcAft>
        <a:defRPr sz="3600">
          <a:solidFill>
            <a:schemeClr val="tx1"/>
          </a:solidFill>
          <a:effectLst>
            <a:outerShdw blurRad="38100" dist="38100" dir="2700000" algn="tl">
              <a:srgbClr val="DDDDDD"/>
            </a:outerShdw>
          </a:effectLst>
          <a:latin typeface="Gill Sans" charset="0"/>
          <a:ea typeface="+mn-ea"/>
          <a:cs typeface="+mn-cs"/>
          <a:sym typeface="Gill Sans" charset="0"/>
        </a:defRPr>
      </a:lvl8pPr>
      <a:lvl9pPr marL="1828800" algn="ctr" rtl="0" fontAlgn="base">
        <a:spcBef>
          <a:spcPct val="0"/>
        </a:spcBef>
        <a:spcAft>
          <a:spcPct val="0"/>
        </a:spcAft>
        <a:defRPr sz="3600">
          <a:solidFill>
            <a:schemeClr val="tx1"/>
          </a:solidFill>
          <a:effectLst>
            <a:outerShdw blurRad="38100" dist="38100" dir="2700000" algn="tl">
              <a:srgbClr val="DDDDDD"/>
            </a:outerShdw>
          </a:effectLst>
          <a:latin typeface="Gill Sans" charset="0"/>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Peer Exchange Domestic Scan Tour 14-01</a:t>
            </a:r>
            <a:r>
              <a:rPr lang="en-US" dirty="0" smtClean="0"/>
              <a:t/>
            </a:r>
            <a:br>
              <a:rPr lang="en-US" dirty="0" smtClean="0"/>
            </a:br>
            <a:r>
              <a:rPr lang="en-US" dirty="0" smtClean="0"/>
              <a:t/>
            </a:r>
            <a:br>
              <a:rPr lang="en-US" dirty="0" smtClean="0"/>
            </a:br>
            <a:r>
              <a:rPr lang="en-US" sz="4000" dirty="0" smtClean="0">
                <a:solidFill>
                  <a:srgbClr val="FFFF00"/>
                </a:solidFill>
              </a:rPr>
              <a:t>Using Data to Evaluate Funding Needs and Allocate Funding</a:t>
            </a:r>
            <a:br>
              <a:rPr lang="en-US" sz="4000" dirty="0" smtClean="0">
                <a:solidFill>
                  <a:srgbClr val="FFFF00"/>
                </a:solidFill>
              </a:rPr>
            </a:br>
            <a:r>
              <a:rPr lang="en-US" dirty="0"/>
              <a:t/>
            </a:r>
            <a:br>
              <a:rPr lang="en-US" dirty="0"/>
            </a:br>
            <a:r>
              <a:rPr lang="en-US" sz="3500" dirty="0" smtClean="0">
                <a:solidFill>
                  <a:schemeClr val="bg1"/>
                </a:solidFill>
              </a:rPr>
              <a:t>Kevin E. Griffin  P.E.</a:t>
            </a:r>
            <a:br>
              <a:rPr lang="en-US" sz="3500" dirty="0" smtClean="0">
                <a:solidFill>
                  <a:schemeClr val="bg1"/>
                </a:solidFill>
              </a:rPr>
            </a:br>
            <a:r>
              <a:rPr lang="en-US" sz="3500" dirty="0" smtClean="0">
                <a:solidFill>
                  <a:schemeClr val="bg1"/>
                </a:solidFill>
              </a:rPr>
              <a:t>Director of Maintenance</a:t>
            </a:r>
            <a:br>
              <a:rPr lang="en-US" sz="3500" dirty="0" smtClean="0">
                <a:solidFill>
                  <a:schemeClr val="bg1"/>
                </a:solidFill>
              </a:rPr>
            </a:br>
            <a:r>
              <a:rPr lang="en-US" sz="3500" dirty="0" smtClean="0">
                <a:solidFill>
                  <a:schemeClr val="bg1"/>
                </a:solidFill>
              </a:rPr>
              <a:t>Utah Department of Transportation</a:t>
            </a:r>
            <a:br>
              <a:rPr lang="en-US" sz="3500" dirty="0" smtClean="0">
                <a:solidFill>
                  <a:schemeClr val="bg1"/>
                </a:solidFill>
              </a:rPr>
            </a:br>
            <a:r>
              <a:rPr lang="en-US" sz="3500" dirty="0" smtClean="0">
                <a:solidFill>
                  <a:schemeClr val="bg1"/>
                </a:solidFill>
              </a:rPr>
              <a:t/>
            </a:r>
            <a:br>
              <a:rPr lang="en-US" sz="3500" dirty="0" smtClean="0">
                <a:solidFill>
                  <a:schemeClr val="bg1"/>
                </a:solidFill>
              </a:rPr>
            </a:br>
            <a:endParaRPr lang="en-US" sz="3500" dirty="0">
              <a:solidFill>
                <a:schemeClr val="bg1"/>
              </a:solidFill>
            </a:endParaRPr>
          </a:p>
        </p:txBody>
      </p:sp>
    </p:spTree>
    <p:extLst>
      <p:ext uri="{BB962C8B-B14F-4D97-AF65-F5344CB8AC3E}">
        <p14:creationId xmlns:p14="http://schemas.microsoft.com/office/powerpoint/2010/main" val="32460213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FFFF00"/>
                </a:solidFill>
              </a:rPr>
              <a:t>Level of Maintenance (LOM) Analysis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8601" y="1524000"/>
            <a:ext cx="7239000"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864428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FFFF00"/>
                </a:solidFill>
              </a:rPr>
              <a:t>Level of Maintenance (LOM) Analysis</a:t>
            </a:r>
          </a:p>
        </p:txBody>
      </p:sp>
      <p:pic>
        <p:nvPicPr>
          <p:cNvPr id="3076"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6400" y="1981200"/>
            <a:ext cx="12091972" cy="4915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9313026"/>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solidFill>
                  <a:srgbClr val="FFFF00"/>
                </a:solidFill>
              </a:rPr>
              <a:t>Unmeasured Analysis</a:t>
            </a:r>
          </a:p>
        </p:txBody>
      </p:sp>
      <p:sp>
        <p:nvSpPr>
          <p:cNvPr id="3" name="Content Placeholder 2"/>
          <p:cNvSpPr>
            <a:spLocks noGrp="1"/>
          </p:cNvSpPr>
          <p:nvPr>
            <p:ph idx="1"/>
          </p:nvPr>
        </p:nvSpPr>
        <p:spPr/>
        <p:txBody>
          <a:bodyPr/>
          <a:lstStyle/>
          <a:p>
            <a:endParaRPr lang="en-US" dirty="0" smtClean="0"/>
          </a:p>
          <a:p>
            <a:pPr>
              <a:buBlip>
                <a:blip r:embed="rId3"/>
              </a:buBlip>
            </a:pPr>
            <a:r>
              <a:rPr lang="en-US" dirty="0" smtClean="0"/>
              <a:t> </a:t>
            </a:r>
            <a:r>
              <a:rPr lang="en-US" dirty="0"/>
              <a:t>Unmeasured </a:t>
            </a:r>
            <a:r>
              <a:rPr lang="en-US" dirty="0" smtClean="0"/>
              <a:t>analysis </a:t>
            </a:r>
          </a:p>
          <a:p>
            <a:pPr>
              <a:buBlip>
                <a:blip r:embed="rId3"/>
              </a:buBlip>
            </a:pPr>
            <a:endParaRPr lang="en-US" dirty="0" smtClean="0"/>
          </a:p>
          <a:p>
            <a:pPr>
              <a:buBlip>
                <a:blip r:embed="rId3"/>
              </a:buBlip>
            </a:pPr>
            <a:r>
              <a:rPr lang="en-US" dirty="0"/>
              <a:t> Shows complete budget spent for all activities</a:t>
            </a:r>
          </a:p>
          <a:p>
            <a:pPr lvl="1">
              <a:buBlip>
                <a:blip r:embed="rId3"/>
              </a:buBlip>
            </a:pPr>
            <a:r>
              <a:rPr lang="en-US" dirty="0"/>
              <a:t>  1 year </a:t>
            </a:r>
            <a:r>
              <a:rPr lang="en-US" dirty="0" smtClean="0"/>
              <a:t>and/or </a:t>
            </a:r>
            <a:r>
              <a:rPr lang="en-US" dirty="0"/>
              <a:t>3 year </a:t>
            </a:r>
            <a:r>
              <a:rPr lang="en-US" dirty="0" smtClean="0"/>
              <a:t>history</a:t>
            </a:r>
          </a:p>
          <a:p>
            <a:pPr lvl="1">
              <a:buBlip>
                <a:blip r:embed="rId3"/>
              </a:buBlip>
            </a:pPr>
            <a:r>
              <a:rPr lang="en-US" dirty="0" smtClean="0"/>
              <a:t>  3 year average</a:t>
            </a:r>
          </a:p>
        </p:txBody>
      </p:sp>
      <p:pic>
        <p:nvPicPr>
          <p:cNvPr id="4" name="Picture 2" descr="C:\Users\kgriifin\AppData\Local\Microsoft\Windows\Temporary Internet Files\Content.IE5\4KI03O4D\MC900019313[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7748" y="5486400"/>
            <a:ext cx="4224452" cy="2448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759505"/>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000" y="533400"/>
            <a:ext cx="10464800" cy="838200"/>
          </a:xfrm>
        </p:spPr>
        <p:txBody>
          <a:bodyPr/>
          <a:lstStyle/>
          <a:p>
            <a:r>
              <a:rPr lang="en-US" sz="4800" dirty="0" smtClean="0">
                <a:solidFill>
                  <a:srgbClr val="FFFF00"/>
                </a:solidFill>
              </a:rPr>
              <a:t>Measured/Unmeasured Analysis</a:t>
            </a:r>
            <a:endParaRPr lang="en-US" sz="4800" dirty="0">
              <a:solidFill>
                <a:srgbClr val="FFFF00"/>
              </a:solidFill>
            </a:endParaRPr>
          </a:p>
        </p:txBody>
      </p:sp>
      <p:sp>
        <p:nvSpPr>
          <p:cNvPr id="3" name="Content Placeholder 2"/>
          <p:cNvSpPr>
            <a:spLocks noGrp="1"/>
          </p:cNvSpPr>
          <p:nvPr>
            <p:ph idx="1"/>
          </p:nvPr>
        </p:nvSpPr>
        <p:spPr>
          <a:xfrm>
            <a:off x="1244600" y="2667000"/>
            <a:ext cx="10464800" cy="5334000"/>
          </a:xfrm>
        </p:spPr>
        <p:txBody>
          <a:bodyPr/>
          <a:lstStyle/>
          <a:p>
            <a:pPr>
              <a:buBlip>
                <a:blip r:embed="rId3"/>
              </a:buBlip>
            </a:pPr>
            <a:r>
              <a:rPr lang="en-US" dirty="0" smtClean="0"/>
              <a:t>  Combines LOM Analysis with unmeasured assets 	analysis</a:t>
            </a:r>
          </a:p>
          <a:p>
            <a:pPr>
              <a:buBlip>
                <a:blip r:embed="rId3"/>
              </a:buBlip>
            </a:pPr>
            <a:endParaRPr lang="en-US" dirty="0" smtClean="0"/>
          </a:p>
          <a:p>
            <a:pPr>
              <a:buBlip>
                <a:blip r:embed="rId3"/>
              </a:buBlip>
            </a:pPr>
            <a:r>
              <a:rPr lang="en-US" dirty="0" smtClean="0"/>
              <a:t>  Provides complete picture of budget</a:t>
            </a:r>
          </a:p>
          <a:p>
            <a:pPr>
              <a:buBlip>
                <a:blip r:embed="rId3"/>
              </a:buBlip>
            </a:pPr>
            <a:endParaRPr lang="en-US" dirty="0"/>
          </a:p>
          <a:p>
            <a:pPr marL="0" indent="0">
              <a:buNone/>
            </a:pPr>
            <a:endParaRPr lang="en-US" dirty="0"/>
          </a:p>
        </p:txBody>
      </p:sp>
    </p:spTree>
    <p:extLst>
      <p:ext uri="{BB962C8B-B14F-4D97-AF65-F5344CB8AC3E}">
        <p14:creationId xmlns:p14="http://schemas.microsoft.com/office/powerpoint/2010/main" val="128406378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304800"/>
            <a:ext cx="10464800" cy="838200"/>
          </a:xfrm>
        </p:spPr>
        <p:txBody>
          <a:bodyPr/>
          <a:lstStyle/>
          <a:p>
            <a:r>
              <a:rPr lang="en-US" sz="4800" dirty="0">
                <a:solidFill>
                  <a:srgbClr val="FFFF00"/>
                </a:solidFill>
              </a:rPr>
              <a:t>Measured/Unmeasured Analysis</a:t>
            </a:r>
            <a:endParaRPr lang="en-US" dirty="0">
              <a:solidFill>
                <a:srgbClr val="FFFF00"/>
              </a:solidFill>
            </a:endParaRP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1219200"/>
            <a:ext cx="9217025" cy="6699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7957516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228600"/>
            <a:ext cx="10464800" cy="914400"/>
          </a:xfrm>
        </p:spPr>
        <p:txBody>
          <a:bodyPr/>
          <a:lstStyle/>
          <a:p>
            <a:r>
              <a:rPr lang="en-US" sz="4400" dirty="0" smtClean="0">
                <a:solidFill>
                  <a:srgbClr val="FFFF00"/>
                </a:solidFill>
              </a:rPr>
              <a:t>Budget Distribution</a:t>
            </a:r>
            <a:endParaRPr lang="en-US" sz="4400" dirty="0">
              <a:solidFill>
                <a:srgbClr val="FFFF00"/>
              </a:solidFill>
            </a:endParaRPr>
          </a:p>
        </p:txBody>
      </p:sp>
      <p:sp>
        <p:nvSpPr>
          <p:cNvPr id="3" name="Content Placeholder 2"/>
          <p:cNvSpPr>
            <a:spLocks noGrp="1"/>
          </p:cNvSpPr>
          <p:nvPr>
            <p:ph idx="1"/>
          </p:nvPr>
        </p:nvSpPr>
        <p:spPr>
          <a:xfrm>
            <a:off x="1332336" y="1219200"/>
            <a:ext cx="10464800" cy="5334000"/>
          </a:xfrm>
        </p:spPr>
        <p:txBody>
          <a:bodyPr/>
          <a:lstStyle/>
          <a:p>
            <a:pPr>
              <a:buBlip>
                <a:blip r:embed="rId3"/>
              </a:buBlip>
            </a:pPr>
            <a:r>
              <a:rPr lang="en-US" dirty="0" smtClean="0"/>
              <a:t>  Use the Measured/Unmeasured analysis</a:t>
            </a:r>
          </a:p>
          <a:p>
            <a:pPr>
              <a:buBlip>
                <a:blip r:embed="rId3"/>
              </a:buBlip>
            </a:pPr>
            <a:endParaRPr lang="en-US" dirty="0" smtClean="0"/>
          </a:p>
          <a:p>
            <a:pPr>
              <a:buBlip>
                <a:blip r:embed="rId3"/>
              </a:buBlip>
            </a:pPr>
            <a:r>
              <a:rPr lang="en-US" dirty="0" smtClean="0"/>
              <a:t>  Meet with each Region to discuss any discrepancies                or questions each group may have</a:t>
            </a:r>
          </a:p>
          <a:p>
            <a:pPr>
              <a:buBlip>
                <a:blip r:embed="rId3"/>
              </a:buBlip>
            </a:pPr>
            <a:endParaRPr lang="en-US" dirty="0"/>
          </a:p>
          <a:p>
            <a:pPr>
              <a:buBlip>
                <a:blip r:embed="rId3"/>
              </a:buBlip>
            </a:pPr>
            <a:r>
              <a:rPr lang="en-US" dirty="0" smtClean="0"/>
              <a:t>  Distribute budget to each Region based on 9 groups</a:t>
            </a:r>
          </a:p>
          <a:p>
            <a:pPr>
              <a:buBlip>
                <a:blip r:embed="rId3"/>
              </a:buBlip>
            </a:pPr>
            <a:endParaRPr lang="en-US" dirty="0"/>
          </a:p>
          <a:p>
            <a:pPr>
              <a:buBlip>
                <a:blip r:embed="rId3"/>
              </a:buBlip>
            </a:pPr>
            <a:r>
              <a:rPr lang="en-US" dirty="0" smtClean="0"/>
              <a:t>  Hold funding in each group as close as possible to analysis</a:t>
            </a:r>
          </a:p>
          <a:p>
            <a:pPr>
              <a:buBlip>
                <a:blip r:embed="rId3"/>
              </a:buBlip>
            </a:pPr>
            <a:endParaRPr lang="en-US" dirty="0"/>
          </a:p>
          <a:p>
            <a:pPr>
              <a:buBlip>
                <a:blip r:embed="rId3"/>
              </a:buBlip>
            </a:pPr>
            <a:r>
              <a:rPr lang="en-US" dirty="0" smtClean="0"/>
              <a:t>  Data quality improvements will tighten the analysis</a:t>
            </a:r>
            <a:endParaRPr lang="en-US" dirty="0"/>
          </a:p>
        </p:txBody>
      </p:sp>
      <p:pic>
        <p:nvPicPr>
          <p:cNvPr id="3074" name="Picture 2" descr="C:\Users\kgriifin\AppData\Local\Microsoft\Windows\Temporary Internet Files\Content.IE5\G0PNS6Z5\MC900056613[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16368" y="6400800"/>
            <a:ext cx="1818742" cy="1450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03115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Future</a:t>
            </a:r>
            <a:endParaRPr lang="en-US" dirty="0">
              <a:solidFill>
                <a:srgbClr val="FFFF00"/>
              </a:solidFill>
            </a:endParaRPr>
          </a:p>
        </p:txBody>
      </p:sp>
      <p:sp>
        <p:nvSpPr>
          <p:cNvPr id="3" name="Content Placeholder 2"/>
          <p:cNvSpPr>
            <a:spLocks noGrp="1"/>
          </p:cNvSpPr>
          <p:nvPr>
            <p:ph idx="1"/>
          </p:nvPr>
        </p:nvSpPr>
        <p:spPr>
          <a:xfrm>
            <a:off x="1168400" y="2438400"/>
            <a:ext cx="10464800" cy="4648200"/>
          </a:xfrm>
        </p:spPr>
        <p:txBody>
          <a:bodyPr/>
          <a:lstStyle/>
          <a:p>
            <a:pPr>
              <a:buBlip>
                <a:blip r:embed="rId3"/>
              </a:buBlip>
            </a:pPr>
            <a:r>
              <a:rPr lang="en-US" dirty="0"/>
              <a:t> </a:t>
            </a:r>
            <a:r>
              <a:rPr lang="en-US" dirty="0" smtClean="0"/>
              <a:t>Currently have suspended MMQA+ program</a:t>
            </a:r>
          </a:p>
          <a:p>
            <a:pPr lvl="1">
              <a:buBlip>
                <a:blip r:embed="rId3"/>
              </a:buBlip>
            </a:pPr>
            <a:r>
              <a:rPr lang="en-US" dirty="0" smtClean="0"/>
              <a:t> Labor issues</a:t>
            </a:r>
            <a:endParaRPr lang="en-US" dirty="0"/>
          </a:p>
          <a:p>
            <a:pPr lvl="1">
              <a:buBlip>
                <a:blip r:embed="rId3"/>
              </a:buBlip>
            </a:pPr>
            <a:endParaRPr lang="en-US" dirty="0" smtClean="0"/>
          </a:p>
          <a:p>
            <a:pPr>
              <a:buBlip>
                <a:blip r:embed="rId3"/>
              </a:buBlip>
            </a:pPr>
            <a:r>
              <a:rPr lang="en-US" dirty="0"/>
              <a:t> </a:t>
            </a:r>
            <a:r>
              <a:rPr lang="en-US" dirty="0" smtClean="0"/>
              <a:t>Define a new MQA program that minimizes labor and 	optimizes efficiency for data collection</a:t>
            </a:r>
          </a:p>
          <a:p>
            <a:pPr>
              <a:buBlip>
                <a:blip r:embed="rId3"/>
              </a:buBlip>
            </a:pPr>
            <a:endParaRPr lang="en-US" dirty="0"/>
          </a:p>
          <a:p>
            <a:pPr>
              <a:buBlip>
                <a:blip r:embed="rId3"/>
              </a:buBlip>
            </a:pPr>
            <a:r>
              <a:rPr lang="en-US" dirty="0" smtClean="0"/>
              <a:t> Implement new MMS that allows Performance Level 	Budgeting in the software</a:t>
            </a:r>
          </a:p>
          <a:p>
            <a:pPr>
              <a:buBlip>
                <a:blip r:embed="rId3"/>
              </a:buBlip>
            </a:pPr>
            <a:endParaRPr lang="en-US" dirty="0"/>
          </a:p>
          <a:p>
            <a:pPr>
              <a:buBlip>
                <a:blip r:embed="rId3"/>
              </a:buBlip>
            </a:pPr>
            <a:endParaRPr lang="en-US" dirty="0" smtClean="0"/>
          </a:p>
        </p:txBody>
      </p:sp>
    </p:spTree>
    <p:extLst>
      <p:ext uri="{BB962C8B-B14F-4D97-AF65-F5344CB8AC3E}">
        <p14:creationId xmlns:p14="http://schemas.microsoft.com/office/powerpoint/2010/main" val="97327446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The Future</a:t>
            </a:r>
            <a:endParaRPr lang="en-US" dirty="0"/>
          </a:p>
        </p:txBody>
      </p:sp>
      <p:sp>
        <p:nvSpPr>
          <p:cNvPr id="3" name="Content Placeholder 2"/>
          <p:cNvSpPr>
            <a:spLocks noGrp="1"/>
          </p:cNvSpPr>
          <p:nvPr>
            <p:ph idx="1"/>
          </p:nvPr>
        </p:nvSpPr>
        <p:spPr>
          <a:xfrm>
            <a:off x="1397000" y="1676400"/>
            <a:ext cx="10464800" cy="4876800"/>
          </a:xfrm>
        </p:spPr>
        <p:txBody>
          <a:bodyPr/>
          <a:lstStyle/>
          <a:p>
            <a:pPr lvl="0">
              <a:buBlip>
                <a:blip r:embed="rId2"/>
              </a:buBlip>
            </a:pPr>
            <a:r>
              <a:rPr lang="en-US" dirty="0">
                <a:solidFill>
                  <a:srgbClr val="FFFFFF"/>
                </a:solidFill>
              </a:rPr>
              <a:t> </a:t>
            </a:r>
            <a:r>
              <a:rPr lang="en-US" dirty="0" smtClean="0">
                <a:solidFill>
                  <a:srgbClr val="FFFFFF"/>
                </a:solidFill>
              </a:rPr>
              <a:t>GIS based mobile platform for the new MMS</a:t>
            </a:r>
          </a:p>
          <a:p>
            <a:pPr lvl="1">
              <a:buBlip>
                <a:blip r:embed="rId2"/>
              </a:buBlip>
            </a:pPr>
            <a:r>
              <a:rPr lang="en-US" dirty="0">
                <a:solidFill>
                  <a:srgbClr val="FFFFFF"/>
                </a:solidFill>
              </a:rPr>
              <a:t> </a:t>
            </a:r>
            <a:r>
              <a:rPr lang="en-US" dirty="0" smtClean="0">
                <a:solidFill>
                  <a:srgbClr val="FFFFFF"/>
                </a:solidFill>
              </a:rPr>
              <a:t>Run on any platform</a:t>
            </a:r>
          </a:p>
          <a:p>
            <a:pPr lvl="0">
              <a:buBlip>
                <a:blip r:embed="rId2"/>
              </a:buBlip>
            </a:pPr>
            <a:endParaRPr lang="en-US" dirty="0">
              <a:solidFill>
                <a:srgbClr val="FFFFFF"/>
              </a:solidFill>
            </a:endParaRPr>
          </a:p>
          <a:p>
            <a:pPr lvl="0">
              <a:buBlip>
                <a:blip r:embed="rId2"/>
              </a:buBlip>
            </a:pPr>
            <a:r>
              <a:rPr lang="en-US" dirty="0">
                <a:solidFill>
                  <a:srgbClr val="FFFFFF"/>
                </a:solidFill>
              </a:rPr>
              <a:t> </a:t>
            </a:r>
            <a:r>
              <a:rPr lang="en-US" dirty="0" smtClean="0">
                <a:solidFill>
                  <a:srgbClr val="FFFFFF"/>
                </a:solidFill>
              </a:rPr>
              <a:t>Dynamic Quality Assurance (DQA) Program</a:t>
            </a:r>
          </a:p>
          <a:p>
            <a:pPr lvl="1">
              <a:buBlip>
                <a:blip r:embed="rId2"/>
              </a:buBlip>
            </a:pPr>
            <a:r>
              <a:rPr lang="en-US" dirty="0">
                <a:solidFill>
                  <a:srgbClr val="FFFFFF"/>
                </a:solidFill>
              </a:rPr>
              <a:t> </a:t>
            </a:r>
            <a:r>
              <a:rPr lang="en-US" dirty="0" smtClean="0">
                <a:solidFill>
                  <a:srgbClr val="FFFFFF"/>
                </a:solidFill>
              </a:rPr>
              <a:t>Mobile asset and mapping</a:t>
            </a:r>
          </a:p>
          <a:p>
            <a:pPr lvl="1">
              <a:buBlip>
                <a:blip r:embed="rId2"/>
              </a:buBlip>
            </a:pPr>
            <a:r>
              <a:rPr lang="en-US" dirty="0">
                <a:solidFill>
                  <a:srgbClr val="FFFFFF"/>
                </a:solidFill>
              </a:rPr>
              <a:t> </a:t>
            </a:r>
            <a:r>
              <a:rPr lang="en-US" dirty="0" smtClean="0">
                <a:solidFill>
                  <a:srgbClr val="FFFFFF"/>
                </a:solidFill>
              </a:rPr>
              <a:t>Condition assessment</a:t>
            </a:r>
          </a:p>
          <a:p>
            <a:pPr lvl="1">
              <a:buBlip>
                <a:blip r:embed="rId2"/>
              </a:buBlip>
            </a:pPr>
            <a:endParaRPr lang="en-US" dirty="0">
              <a:solidFill>
                <a:srgbClr val="FFFFFF"/>
              </a:solidFill>
            </a:endParaRPr>
          </a:p>
          <a:p>
            <a:pPr>
              <a:buBlip>
                <a:blip r:embed="rId2"/>
              </a:buBlip>
            </a:pPr>
            <a:r>
              <a:rPr lang="en-US" dirty="0" smtClean="0">
                <a:solidFill>
                  <a:srgbClr val="FFFFFF"/>
                </a:solidFill>
              </a:rPr>
              <a:t> Regression curves run for all assets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40800" y="4191000"/>
            <a:ext cx="3636389" cy="3662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371130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FFFF00"/>
                </a:solidFill>
              </a:rPr>
              <a:t>Using Data to Evaluate Funding Needs and Allocate Funding</a:t>
            </a:r>
            <a:br>
              <a:rPr lang="en-US" sz="4000" dirty="0">
                <a:solidFill>
                  <a:srgbClr val="FFFF00"/>
                </a:solidFill>
              </a:rPr>
            </a:br>
            <a:endParaRPr lang="en-US" dirty="0"/>
          </a:p>
        </p:txBody>
      </p:sp>
      <p:sp>
        <p:nvSpPr>
          <p:cNvPr id="3" name="Content Placeholder 2"/>
          <p:cNvSpPr>
            <a:spLocks noGrp="1"/>
          </p:cNvSpPr>
          <p:nvPr>
            <p:ph idx="1"/>
          </p:nvPr>
        </p:nvSpPr>
        <p:spPr>
          <a:xfrm>
            <a:off x="1270000" y="2438400"/>
            <a:ext cx="10464800" cy="5257800"/>
          </a:xfrm>
        </p:spPr>
        <p:txBody>
          <a:bodyPr/>
          <a:lstStyle/>
          <a:p>
            <a:pPr>
              <a:buBlip>
                <a:blip r:embed="rId3"/>
              </a:buBlip>
            </a:pPr>
            <a:r>
              <a:rPr lang="en-US" dirty="0"/>
              <a:t> </a:t>
            </a:r>
            <a:r>
              <a:rPr lang="en-US" dirty="0" smtClean="0"/>
              <a:t> Does not include Bridge Program</a:t>
            </a:r>
          </a:p>
          <a:p>
            <a:pPr>
              <a:buBlip>
                <a:blip r:embed="rId3"/>
              </a:buBlip>
            </a:pPr>
            <a:endParaRPr lang="en-US" dirty="0"/>
          </a:p>
          <a:p>
            <a:pPr>
              <a:buBlip>
                <a:blip r:embed="rId3"/>
              </a:buBlip>
            </a:pPr>
            <a:r>
              <a:rPr lang="en-US" dirty="0" smtClean="0"/>
              <a:t>  Does not include Main Pavement Preservation	Program</a:t>
            </a:r>
            <a:endParaRPr lang="en-US" dirty="0"/>
          </a:p>
          <a:p>
            <a:pPr>
              <a:buBlip>
                <a:blip r:embed="rId3"/>
              </a:buBlip>
            </a:pPr>
            <a:endParaRPr lang="en-US" dirty="0"/>
          </a:p>
          <a:p>
            <a:pPr>
              <a:buBlip>
                <a:blip r:embed="rId3"/>
              </a:buBlip>
            </a:pPr>
            <a:r>
              <a:rPr lang="en-US" dirty="0"/>
              <a:t>  </a:t>
            </a:r>
            <a:r>
              <a:rPr lang="en-US" dirty="0" smtClean="0"/>
              <a:t>“Code One” funding for pavement used for Low </a:t>
            </a:r>
            <a:r>
              <a:rPr lang="en-US" dirty="0" smtClean="0"/>
              <a:t>	Volume </a:t>
            </a:r>
            <a:r>
              <a:rPr lang="en-US" dirty="0" smtClean="0"/>
              <a:t>	roads only</a:t>
            </a:r>
          </a:p>
          <a:p>
            <a:pPr>
              <a:buBlip>
                <a:blip r:embed="rId3"/>
              </a:buBlip>
            </a:pPr>
            <a:endParaRPr lang="en-US" dirty="0"/>
          </a:p>
          <a:p>
            <a:pPr>
              <a:buBlip>
                <a:blip r:embed="rId3"/>
              </a:buBlip>
            </a:pPr>
            <a:r>
              <a:rPr lang="en-US" dirty="0" smtClean="0"/>
              <a:t>  Funding includes all roadside and snow activities</a:t>
            </a:r>
            <a:endParaRPr lang="en-US" dirty="0"/>
          </a:p>
          <a:p>
            <a:endParaRPr lang="en-US" dirty="0"/>
          </a:p>
          <a:p>
            <a:endParaRPr lang="en-US" dirty="0"/>
          </a:p>
        </p:txBody>
      </p:sp>
      <p:pic>
        <p:nvPicPr>
          <p:cNvPr id="1026" name="Picture 2" descr="C:\Users\kgriifin\AppData\Local\Microsoft\Windows\Temporary Internet Files\Content.IE5\FIPNCI73\MC90044039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55200" y="1295400"/>
            <a:ext cx="2743200"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287027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a:xfrm>
            <a:off x="1244600" y="228600"/>
            <a:ext cx="10464800" cy="990600"/>
          </a:xfrm>
        </p:spPr>
        <p:txBody>
          <a:bodyPr/>
          <a:lstStyle/>
          <a:p>
            <a:pPr eaLnBrk="1" hangingPunct="1"/>
            <a:r>
              <a:rPr lang="en-US" sz="4000" dirty="0">
                <a:solidFill>
                  <a:srgbClr val="FFFF00"/>
                </a:solidFill>
              </a:rPr>
              <a:t>Using Data to Evaluate Funding Needs and Allocate </a:t>
            </a:r>
            <a:r>
              <a:rPr lang="en-US" sz="4000" dirty="0" smtClean="0">
                <a:solidFill>
                  <a:srgbClr val="FFFF00"/>
                </a:solidFill>
              </a:rPr>
              <a:t>Funding</a:t>
            </a:r>
            <a:r>
              <a:rPr lang="en-US" sz="6500" dirty="0" smtClean="0"/>
              <a:t/>
            </a:r>
            <a:br>
              <a:rPr lang="en-US" sz="6500" dirty="0" smtClean="0"/>
            </a:br>
            <a:r>
              <a:rPr lang="en-US" sz="6500" dirty="0" smtClean="0"/>
              <a:t/>
            </a:r>
            <a:br>
              <a:rPr lang="en-US" sz="6500" dirty="0" smtClean="0"/>
            </a:br>
            <a:endParaRPr lang="en-US" sz="4800" dirty="0" smtClean="0"/>
          </a:p>
        </p:txBody>
      </p:sp>
      <p:sp>
        <p:nvSpPr>
          <p:cNvPr id="2" name="Content Placeholder 1"/>
          <p:cNvSpPr>
            <a:spLocks noGrp="1"/>
          </p:cNvSpPr>
          <p:nvPr>
            <p:ph idx="1"/>
          </p:nvPr>
        </p:nvSpPr>
        <p:spPr>
          <a:xfrm>
            <a:off x="1244600" y="2819400"/>
            <a:ext cx="10464800" cy="4343400"/>
          </a:xfrm>
        </p:spPr>
        <p:txBody>
          <a:bodyPr/>
          <a:lstStyle/>
          <a:p>
            <a:pPr>
              <a:buBlip>
                <a:blip r:embed="rId3"/>
              </a:buBlip>
            </a:pPr>
            <a:r>
              <a:rPr lang="en-US" sz="2800" dirty="0" smtClean="0"/>
              <a:t>  </a:t>
            </a:r>
            <a:r>
              <a:rPr lang="en-US" dirty="0" smtClean="0"/>
              <a:t>16 measured assets</a:t>
            </a:r>
          </a:p>
          <a:p>
            <a:pPr>
              <a:buBlip>
                <a:blip r:embed="rId3"/>
              </a:buBlip>
            </a:pPr>
            <a:endParaRPr lang="en-US" dirty="0" smtClean="0"/>
          </a:p>
          <a:p>
            <a:pPr>
              <a:buBlip>
                <a:blip r:embed="rId3"/>
              </a:buBlip>
            </a:pPr>
            <a:r>
              <a:rPr lang="en-US" dirty="0"/>
              <a:t> </a:t>
            </a:r>
            <a:r>
              <a:rPr lang="en-US" dirty="0" smtClean="0"/>
              <a:t> Each asset has a specific performance target</a:t>
            </a:r>
          </a:p>
          <a:p>
            <a:pPr>
              <a:buBlip>
                <a:blip r:embed="rId3"/>
              </a:buBlip>
            </a:pPr>
            <a:endParaRPr lang="en-US" dirty="0" smtClean="0"/>
          </a:p>
          <a:p>
            <a:pPr>
              <a:buBlip>
                <a:blip r:embed="rId3"/>
              </a:buBlip>
            </a:pPr>
            <a:r>
              <a:rPr lang="en-US" dirty="0" smtClean="0"/>
              <a:t>  Measurement taken twice a year or by event</a:t>
            </a:r>
          </a:p>
          <a:p>
            <a:pPr>
              <a:buBlip>
                <a:blip r:embed="rId3"/>
              </a:buBlip>
            </a:pPr>
            <a:endParaRPr lang="en-US" dirty="0" smtClean="0"/>
          </a:p>
          <a:p>
            <a:pPr>
              <a:buBlip>
                <a:blip r:embed="rId3"/>
              </a:buBlip>
            </a:pPr>
            <a:r>
              <a:rPr lang="en-US" dirty="0" smtClean="0"/>
              <a:t>  Measurements taken by data collection teams</a:t>
            </a:r>
          </a:p>
          <a:p>
            <a:endParaRPr lang="en-US" sz="2800" dirty="0" smtClean="0"/>
          </a:p>
          <a:p>
            <a:pPr marL="0" indent="0">
              <a:buNone/>
            </a:pPr>
            <a:endParaRPr lang="en-US" sz="2800" dirty="0" smtClean="0"/>
          </a:p>
        </p:txBody>
      </p:sp>
      <p:pic>
        <p:nvPicPr>
          <p:cNvPr id="2050" name="Picture 2" descr="C:\Users\kgriifin\AppData\Local\Microsoft\Windows\Temporary Internet Files\Content.IE5\G0PNS6Z5\MC910216356[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7950" y="1143000"/>
            <a:ext cx="4006850" cy="34906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srgbClr val="FFFF00"/>
                </a:solidFill>
              </a:rPr>
              <a:t>Using Data to Evaluate Funding Needs and Allocate Funding</a:t>
            </a:r>
            <a:br>
              <a:rPr lang="en-US" sz="4000" dirty="0">
                <a:solidFill>
                  <a:srgbClr val="FFFF00"/>
                </a:solidFill>
              </a:rPr>
            </a:br>
            <a:endParaRPr lang="en-US" dirty="0"/>
          </a:p>
        </p:txBody>
      </p:sp>
      <p:sp>
        <p:nvSpPr>
          <p:cNvPr id="3" name="Content Placeholder 2"/>
          <p:cNvSpPr>
            <a:spLocks noGrp="1"/>
          </p:cNvSpPr>
          <p:nvPr>
            <p:ph idx="1"/>
          </p:nvPr>
        </p:nvSpPr>
        <p:spPr>
          <a:xfrm>
            <a:off x="1244600" y="2667000"/>
            <a:ext cx="10464800" cy="4495800"/>
          </a:xfrm>
        </p:spPr>
        <p:txBody>
          <a:bodyPr/>
          <a:lstStyle/>
          <a:p>
            <a:pPr>
              <a:buBlip>
                <a:blip r:embed="rId3"/>
              </a:buBlip>
            </a:pPr>
            <a:r>
              <a:rPr lang="en-US" dirty="0"/>
              <a:t> Conditions of assets reported to maintenance </a:t>
            </a:r>
            <a:r>
              <a:rPr lang="en-US" dirty="0" smtClean="0"/>
              <a:t> 	stations</a:t>
            </a:r>
          </a:p>
          <a:p>
            <a:pPr>
              <a:buBlip>
                <a:blip r:embed="rId3"/>
              </a:buBlip>
            </a:pPr>
            <a:endParaRPr lang="en-US" dirty="0"/>
          </a:p>
          <a:p>
            <a:pPr>
              <a:buBlip>
                <a:blip r:embed="rId3"/>
              </a:buBlip>
            </a:pPr>
            <a:r>
              <a:rPr lang="en-US" dirty="0"/>
              <a:t>  Deficient condition triggers work </a:t>
            </a:r>
            <a:r>
              <a:rPr lang="en-US" dirty="0" smtClean="0"/>
              <a:t>order</a:t>
            </a:r>
            <a:endParaRPr lang="en-US" dirty="0"/>
          </a:p>
          <a:p>
            <a:pPr>
              <a:buBlip>
                <a:blip r:embed="rId3"/>
              </a:buBlip>
            </a:pPr>
            <a:endParaRPr lang="en-US" dirty="0"/>
          </a:p>
          <a:p>
            <a:pPr>
              <a:buBlip>
                <a:blip r:embed="rId3"/>
              </a:buBlip>
            </a:pPr>
            <a:r>
              <a:rPr lang="en-US" dirty="0"/>
              <a:t>  </a:t>
            </a:r>
            <a:r>
              <a:rPr lang="en-US" dirty="0" smtClean="0"/>
              <a:t>Stations responsible for asset condition</a:t>
            </a:r>
            <a:endParaRPr lang="en-US" dirty="0"/>
          </a:p>
        </p:txBody>
      </p:sp>
      <p:pic>
        <p:nvPicPr>
          <p:cNvPr id="6147" name="Picture 3" descr="C:\Users\kgriifin\AppData\Local\Microsoft\Windows\Temporary Internet Files\Content.IE5\FIPNCI73\MC910216355[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40800" y="3962400"/>
            <a:ext cx="4362450" cy="3800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64341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76200"/>
            <a:ext cx="10464800" cy="990600"/>
          </a:xfrm>
        </p:spPr>
        <p:txBody>
          <a:bodyPr/>
          <a:lstStyle/>
          <a:p>
            <a:r>
              <a:rPr lang="en-US" sz="4000" dirty="0">
                <a:solidFill>
                  <a:srgbClr val="FFFF00"/>
                </a:solidFill>
              </a:rPr>
              <a:t>Using Data to Evaluate Funding Needs and Allocate Funding</a:t>
            </a:r>
            <a:br>
              <a:rPr lang="en-US" sz="4000" dirty="0">
                <a:solidFill>
                  <a:srgbClr val="FFFF00"/>
                </a:solidFill>
              </a:rPr>
            </a:b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0" y="1371600"/>
            <a:ext cx="11125199" cy="807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2186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rPr>
              <a:t>Station Level Budgeting</a:t>
            </a:r>
          </a:p>
        </p:txBody>
      </p:sp>
      <p:sp>
        <p:nvSpPr>
          <p:cNvPr id="3" name="Content Placeholder 2"/>
          <p:cNvSpPr>
            <a:spLocks noGrp="1"/>
          </p:cNvSpPr>
          <p:nvPr>
            <p:ph idx="1"/>
          </p:nvPr>
        </p:nvSpPr>
        <p:spPr/>
        <p:txBody>
          <a:bodyPr/>
          <a:lstStyle/>
          <a:p>
            <a:pPr>
              <a:buBlip>
                <a:blip r:embed="rId3"/>
              </a:buBlip>
            </a:pPr>
            <a:r>
              <a:rPr lang="en-US" sz="3600" dirty="0" smtClean="0"/>
              <a:t>Who: Station Supervisor, Trans Tech III’s</a:t>
            </a:r>
          </a:p>
          <a:p>
            <a:pPr>
              <a:buBlip>
                <a:blip r:embed="rId3"/>
              </a:buBlip>
            </a:pPr>
            <a:r>
              <a:rPr lang="en-US" sz="3600" dirty="0" smtClean="0"/>
              <a:t>What: Determine level of budgeting needed to support labor, equipment, and material</a:t>
            </a:r>
            <a:endParaRPr lang="en-US" sz="3600" dirty="0"/>
          </a:p>
          <a:p>
            <a:pPr>
              <a:buBlip>
                <a:blip r:embed="rId3"/>
              </a:buBlip>
            </a:pPr>
            <a:r>
              <a:rPr lang="en-US" sz="3600" dirty="0" smtClean="0"/>
              <a:t>When: The process begins at the station level in early spring (March/April)</a:t>
            </a:r>
          </a:p>
          <a:p>
            <a:pPr>
              <a:buBlip>
                <a:blip r:embed="rId3"/>
              </a:buBlip>
            </a:pPr>
            <a:r>
              <a:rPr lang="en-US" sz="3600" dirty="0" smtClean="0"/>
              <a:t>How: Use MMQA+, Historical data, special projects, along with the Region Analyst help</a:t>
            </a:r>
          </a:p>
          <a:p>
            <a:pPr>
              <a:buBlip>
                <a:blip r:embed="rId3"/>
              </a:buBlip>
            </a:pPr>
            <a:r>
              <a:rPr lang="en-US" sz="3600" dirty="0" smtClean="0"/>
              <a:t>Input their request into OMS in the Plan Matrix Window</a:t>
            </a:r>
          </a:p>
          <a:p>
            <a:pPr marL="0" indent="0">
              <a:buNone/>
            </a:pPr>
            <a:endParaRPr lang="en-US" dirty="0" smtClean="0"/>
          </a:p>
        </p:txBody>
      </p:sp>
    </p:spTree>
    <p:extLst>
      <p:ext uri="{BB962C8B-B14F-4D97-AF65-F5344CB8AC3E}">
        <p14:creationId xmlns:p14="http://schemas.microsoft.com/office/powerpoint/2010/main" val="338568959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Region Level Budgeting</a:t>
            </a:r>
            <a:endParaRPr lang="en-US" dirty="0">
              <a:solidFill>
                <a:srgbClr val="FFFF00"/>
              </a:solidFill>
            </a:endParaRPr>
          </a:p>
        </p:txBody>
      </p:sp>
      <p:sp>
        <p:nvSpPr>
          <p:cNvPr id="3" name="Content Placeholder 2"/>
          <p:cNvSpPr>
            <a:spLocks noGrp="1"/>
          </p:cNvSpPr>
          <p:nvPr>
            <p:ph idx="1"/>
          </p:nvPr>
        </p:nvSpPr>
        <p:spPr/>
        <p:txBody>
          <a:bodyPr/>
          <a:lstStyle/>
          <a:p>
            <a:endParaRPr lang="en-US" dirty="0" smtClean="0"/>
          </a:p>
          <a:p>
            <a:pPr>
              <a:buBlip>
                <a:blip r:embed="rId3"/>
              </a:buBlip>
            </a:pPr>
            <a:r>
              <a:rPr lang="en-US" dirty="0" smtClean="0"/>
              <a:t>DE’s meet with Stations, Area Supervisors, Region  Analyst to evaluate the stations requests</a:t>
            </a:r>
          </a:p>
          <a:p>
            <a:pPr>
              <a:buBlip>
                <a:blip r:embed="rId3"/>
              </a:buBlip>
            </a:pPr>
            <a:endParaRPr lang="en-US" dirty="0" smtClean="0"/>
          </a:p>
          <a:p>
            <a:pPr>
              <a:buBlip>
                <a:blip r:embed="rId3"/>
              </a:buBlip>
            </a:pPr>
            <a:r>
              <a:rPr lang="en-US" dirty="0" smtClean="0"/>
              <a:t>The total Region request is submitted to the Central Maintenance Financial Manager</a:t>
            </a:r>
          </a:p>
          <a:p>
            <a:pPr lvl="1">
              <a:buBlip>
                <a:blip r:embed="rId3"/>
              </a:buBlip>
            </a:pPr>
            <a:r>
              <a:rPr lang="en-US" dirty="0" smtClean="0"/>
              <a:t>Includes special project notes and any other considerations</a:t>
            </a:r>
            <a:endParaRPr lang="en-US" dirty="0"/>
          </a:p>
        </p:txBody>
      </p:sp>
    </p:spTree>
    <p:extLst>
      <p:ext uri="{BB962C8B-B14F-4D97-AF65-F5344CB8AC3E}">
        <p14:creationId xmlns:p14="http://schemas.microsoft.com/office/powerpoint/2010/main" val="24403789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Central Maintenance </a:t>
            </a:r>
            <a:endParaRPr lang="en-US" dirty="0">
              <a:solidFill>
                <a:srgbClr val="FFFF00"/>
              </a:solidFill>
            </a:endParaRPr>
          </a:p>
        </p:txBody>
      </p:sp>
      <p:sp>
        <p:nvSpPr>
          <p:cNvPr id="3" name="Content Placeholder 2"/>
          <p:cNvSpPr>
            <a:spLocks noGrp="1"/>
          </p:cNvSpPr>
          <p:nvPr>
            <p:ph idx="1"/>
          </p:nvPr>
        </p:nvSpPr>
        <p:spPr/>
        <p:txBody>
          <a:bodyPr/>
          <a:lstStyle/>
          <a:p>
            <a:pPr marL="0" indent="0">
              <a:buNone/>
            </a:pPr>
            <a:endParaRPr lang="en-US" dirty="0"/>
          </a:p>
          <a:p>
            <a:pPr>
              <a:buBlip>
                <a:blip r:embed="rId3"/>
              </a:buBlip>
            </a:pPr>
            <a:r>
              <a:rPr lang="en-US" dirty="0" smtClean="0"/>
              <a:t>Collect, organize, run Level of Maintenance analysis</a:t>
            </a:r>
          </a:p>
          <a:p>
            <a:pPr>
              <a:buBlip>
                <a:blip r:embed="rId3"/>
              </a:buBlip>
            </a:pPr>
            <a:endParaRPr lang="en-US" dirty="0" smtClean="0"/>
          </a:p>
          <a:p>
            <a:pPr>
              <a:buBlip>
                <a:blip r:embed="rId3"/>
              </a:buBlip>
            </a:pPr>
            <a:r>
              <a:rPr lang="en-US" dirty="0" smtClean="0"/>
              <a:t>Use data to determine budget at all four Regions</a:t>
            </a:r>
          </a:p>
          <a:p>
            <a:pPr>
              <a:buBlip>
                <a:blip r:embed="rId3"/>
              </a:buBlip>
            </a:pPr>
            <a:endParaRPr lang="en-US" dirty="0" smtClean="0"/>
          </a:p>
          <a:p>
            <a:pPr>
              <a:buBlip>
                <a:blip r:embed="rId3"/>
              </a:buBlip>
            </a:pPr>
            <a:r>
              <a:rPr lang="en-US" dirty="0" smtClean="0"/>
              <a:t>Use information provided by Regions (flexibility)</a:t>
            </a:r>
          </a:p>
          <a:p>
            <a:pPr>
              <a:buBlip>
                <a:blip r:embed="rId3"/>
              </a:buBlip>
            </a:pPr>
            <a:endParaRPr lang="en-US" dirty="0" smtClean="0"/>
          </a:p>
          <a:p>
            <a:pPr>
              <a:buBlip>
                <a:blip r:embed="rId3"/>
              </a:buBlip>
            </a:pPr>
            <a:r>
              <a:rPr lang="en-US" dirty="0" smtClean="0"/>
              <a:t>Meet and discuss budget distribution with Regions</a:t>
            </a:r>
          </a:p>
          <a:p>
            <a:pPr>
              <a:buBlip>
                <a:blip r:embed="rId3"/>
              </a:buBlip>
            </a:pPr>
            <a:endParaRPr lang="en-US" dirty="0"/>
          </a:p>
          <a:p>
            <a:pPr>
              <a:buBlip>
                <a:blip r:embed="rId3"/>
              </a:buBlip>
            </a:pPr>
            <a:r>
              <a:rPr lang="en-US" dirty="0" smtClean="0"/>
              <a:t>Distribute budgets to Regions</a:t>
            </a:r>
          </a:p>
          <a:p>
            <a:pPr marL="0" indent="0">
              <a:buNone/>
            </a:pPr>
            <a:endParaRPr lang="en-US" dirty="0" smtClean="0"/>
          </a:p>
          <a:p>
            <a:endParaRPr lang="en-US" dirty="0" smtClean="0"/>
          </a:p>
        </p:txBody>
      </p:sp>
    </p:spTree>
    <p:extLst>
      <p:ext uri="{BB962C8B-B14F-4D97-AF65-F5344CB8AC3E}">
        <p14:creationId xmlns:p14="http://schemas.microsoft.com/office/powerpoint/2010/main" val="131655554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600" y="228600"/>
            <a:ext cx="10464800" cy="838200"/>
          </a:xfrm>
        </p:spPr>
        <p:txBody>
          <a:bodyPr/>
          <a:lstStyle/>
          <a:p>
            <a:r>
              <a:rPr lang="en-US" sz="4400" dirty="0">
                <a:solidFill>
                  <a:srgbClr val="FFFF00"/>
                </a:solidFill>
              </a:rPr>
              <a:t>Level of Maintenance (LOM) Analysis</a:t>
            </a:r>
            <a:endParaRPr lang="en-US" dirty="0">
              <a:solidFill>
                <a:srgbClr val="FFFF00"/>
              </a:solidFill>
            </a:endParaRPr>
          </a:p>
        </p:txBody>
      </p:sp>
      <p:sp>
        <p:nvSpPr>
          <p:cNvPr id="3" name="Content Placeholder 2"/>
          <p:cNvSpPr>
            <a:spLocks noGrp="1"/>
          </p:cNvSpPr>
          <p:nvPr>
            <p:ph idx="1"/>
          </p:nvPr>
        </p:nvSpPr>
        <p:spPr/>
        <p:txBody>
          <a:bodyPr/>
          <a:lstStyle/>
          <a:p>
            <a:pPr>
              <a:buBlip>
                <a:blip r:embed="rId3"/>
              </a:buBlip>
            </a:pPr>
            <a:r>
              <a:rPr lang="en-US" dirty="0" smtClean="0"/>
              <a:t>  Data used from MMQA+ and OMS system</a:t>
            </a:r>
          </a:p>
          <a:p>
            <a:pPr>
              <a:buBlip>
                <a:blip r:embed="rId3"/>
              </a:buBlip>
            </a:pPr>
            <a:endParaRPr lang="en-US" dirty="0" smtClean="0"/>
          </a:p>
          <a:p>
            <a:pPr>
              <a:buBlip>
                <a:blip r:embed="rId3"/>
              </a:buBlip>
            </a:pPr>
            <a:r>
              <a:rPr lang="en-US" dirty="0" smtClean="0"/>
              <a:t>  Analysis </a:t>
            </a:r>
            <a:r>
              <a:rPr lang="en-US" dirty="0"/>
              <a:t>of performance target </a:t>
            </a:r>
            <a:r>
              <a:rPr lang="en-US" dirty="0" smtClean="0"/>
              <a:t>vs. </a:t>
            </a:r>
            <a:r>
              <a:rPr lang="en-US" dirty="0"/>
              <a:t>dollars </a:t>
            </a:r>
            <a:r>
              <a:rPr lang="en-US" dirty="0" smtClean="0"/>
              <a:t>spent</a:t>
            </a:r>
          </a:p>
          <a:p>
            <a:pPr>
              <a:buBlip>
                <a:blip r:embed="rId3"/>
              </a:buBlip>
            </a:pPr>
            <a:endParaRPr lang="en-US" dirty="0"/>
          </a:p>
          <a:p>
            <a:pPr>
              <a:buBlip>
                <a:blip r:embed="rId3"/>
              </a:buBlip>
            </a:pPr>
            <a:r>
              <a:rPr lang="en-US" dirty="0" smtClean="0"/>
              <a:t>  Provided for all measured MMQA+ activities</a:t>
            </a:r>
          </a:p>
          <a:p>
            <a:pPr>
              <a:buBlip>
                <a:blip r:embed="rId3"/>
              </a:buBlip>
            </a:pPr>
            <a:endParaRPr lang="en-US" dirty="0"/>
          </a:p>
          <a:p>
            <a:pPr>
              <a:buBlip>
                <a:blip r:embed="rId3"/>
              </a:buBlip>
            </a:pPr>
            <a:r>
              <a:rPr lang="en-US" dirty="0" smtClean="0"/>
              <a:t>  Shows the LOM maintenance needed to meet 	targets</a:t>
            </a:r>
            <a:endParaRPr lang="en-US" dirty="0"/>
          </a:p>
          <a:p>
            <a:pPr>
              <a:buBlip>
                <a:blip r:embed="rId3"/>
              </a:buBlip>
            </a:pPr>
            <a:endParaRPr lang="en-US" dirty="0"/>
          </a:p>
        </p:txBody>
      </p:sp>
      <p:pic>
        <p:nvPicPr>
          <p:cNvPr id="5122" name="Picture 2" descr="C:\Users\kgriifin\AppData\Local\Microsoft\Windows\Temporary Internet Files\Content.IE5\VZ4JVNM0\MC900347223[1].wm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6800" y="5943600"/>
            <a:ext cx="3124200" cy="1716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713414"/>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Trebuchet MS"/>
        <a:ea typeface="ヒラギノ角ゴ ProN W6"/>
        <a:cs typeface="ヒラギノ角ゴ ProN W6"/>
      </a:majorFont>
      <a:minorFont>
        <a:latin typeface="Trebuchet M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128"/>
            <a:cs typeface="ヒラギノ角ゴ ProN W3" charset="-128"/>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3542</TotalTime>
  <Pages>0</Pages>
  <Words>606</Words>
  <Characters>0</Characters>
  <Application>Microsoft Office PowerPoint</Application>
  <PresentationFormat>Custom</PresentationFormat>
  <Lines>0</Lines>
  <Paragraphs>122</Paragraphs>
  <Slides>17</Slides>
  <Notes>16</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Title &amp; Subtitle</vt:lpstr>
      <vt:lpstr>Peer Exchange Domestic Scan Tour 14-01  Using Data to Evaluate Funding Needs and Allocate Funding  Kevin E. Griffin  P.E. Director of Maintenance Utah Department of Transportation  </vt:lpstr>
      <vt:lpstr>Using Data to Evaluate Funding Needs and Allocate Funding </vt:lpstr>
      <vt:lpstr>Using Data to Evaluate Funding Needs and Allocate Funding  </vt:lpstr>
      <vt:lpstr>Using Data to Evaluate Funding Needs and Allocate Funding </vt:lpstr>
      <vt:lpstr>Using Data to Evaluate Funding Needs and Allocate Funding </vt:lpstr>
      <vt:lpstr>Station Level Budgeting</vt:lpstr>
      <vt:lpstr>Region Level Budgeting</vt:lpstr>
      <vt:lpstr>Central Maintenance </vt:lpstr>
      <vt:lpstr>Level of Maintenance (LOM) Analysis</vt:lpstr>
      <vt:lpstr>Level of Maintenance (LOM) Analysis</vt:lpstr>
      <vt:lpstr>Level of Maintenance (LOM) Analysis</vt:lpstr>
      <vt:lpstr>Unmeasured Analysis</vt:lpstr>
      <vt:lpstr>Measured/Unmeasured Analysis</vt:lpstr>
      <vt:lpstr>Measured/Unmeasured Analysis</vt:lpstr>
      <vt:lpstr>Budget Distribution</vt:lpstr>
      <vt:lpstr>The Future</vt:lpstr>
      <vt:lpstr>The Future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Landscape of UDOT</dc:title>
  <dc:creator>Kevin</dc:creator>
  <cp:lastModifiedBy>KEVIN GRIFFIN</cp:lastModifiedBy>
  <cp:revision>327</cp:revision>
  <cp:lastPrinted>2015-10-01T17:33:56Z</cp:lastPrinted>
  <dcterms:created xsi:type="dcterms:W3CDTF">2011-01-10T15:45:01Z</dcterms:created>
  <dcterms:modified xsi:type="dcterms:W3CDTF">2018-09-18T12:41:43Z</dcterms:modified>
</cp:coreProperties>
</file>